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82" r:id="rId4"/>
    <p:sldId id="258" r:id="rId5"/>
    <p:sldId id="259" r:id="rId6"/>
    <p:sldId id="280" r:id="rId7"/>
    <p:sldId id="260" r:id="rId8"/>
    <p:sldId id="262" r:id="rId9"/>
    <p:sldId id="268" r:id="rId10"/>
    <p:sldId id="285" r:id="rId11"/>
    <p:sldId id="278" r:id="rId12"/>
    <p:sldId id="275" r:id="rId13"/>
    <p:sldId id="279" r:id="rId14"/>
    <p:sldId id="277" r:id="rId15"/>
    <p:sldId id="283" r:id="rId16"/>
    <p:sldId id="261" r:id="rId17"/>
    <p:sldId id="281" r:id="rId18"/>
    <p:sldId id="264" r:id="rId19"/>
    <p:sldId id="266" r:id="rId20"/>
  </p:sldIdLst>
  <p:sldSz cx="18288000" cy="10287000"/>
  <p:notesSz cx="6858000" cy="9144000"/>
  <p:embeddedFontLst>
    <p:embeddedFont>
      <p:font typeface="Glass Antiqua" panose="020B0604020202020204" charset="0"/>
      <p:regular r:id="rId21"/>
    </p:embeddedFont>
    <p:embeddedFont>
      <p:font typeface="Mak" panose="020B0604020202020204" charset="0"/>
      <p:regular r:id="rId22"/>
    </p:embeddedFont>
    <p:embeddedFont>
      <p:font typeface="Mak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825E"/>
    <a:srgbClr val="DEA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AFF4E-91C5-B14A-2661-0CEF9F08E544}" v="22" dt="2025-03-25T19:08:52.146"/>
    <p1510:client id="{6CB491D6-A35E-6DFD-8BDF-7D194DA35444}" v="64" dt="2025-03-24T08:26:15.578"/>
    <p1510:client id="{AA7770BD-4917-DD2D-248B-000CCC76F66F}" v="41" dt="2025-03-25T18:08:17.369"/>
  </p1510:revLst>
</p1510:revInfo>
</file>

<file path=ppt/tableStyles.xml><?xml version="1.0" encoding="utf-8"?>
<a:tblStyleLst xmlns:a="http://schemas.openxmlformats.org/drawingml/2006/main" def="{5C22544A-7EE6-4342-B048-85BDC9FD1C3A}">
  <a:tblStyle styleId="{5C22544A-7EE6-4342-B048-85BDC9FD1C3A}" styleName="Stil mediu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1.jpe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0.jpe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4.jpe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6.jpe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 Id="rId14" Type="http://schemas.openxmlformats.org/officeDocument/2006/relationships/image" Target="../media/image19.jpe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8.jpe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0.jpe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1.jpe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sp>
        <p:nvSpPr>
          <p:cNvPr id="6" name="Freeform 6"/>
          <p:cNvSpPr/>
          <p:nvPr/>
        </p:nvSpPr>
        <p:spPr>
          <a:xfrm rot="756773">
            <a:off x="15755415" y="1170662"/>
            <a:ext cx="1570143" cy="2442234"/>
          </a:xfrm>
          <a:custGeom>
            <a:avLst/>
            <a:gdLst/>
            <a:ahLst/>
            <a:cxnLst/>
            <a:rect l="l" t="t" r="r" b="b"/>
            <a:pathLst>
              <a:path w="1570143" h="2442234">
                <a:moveTo>
                  <a:pt x="0" y="0"/>
                </a:moveTo>
                <a:lnTo>
                  <a:pt x="1570143" y="0"/>
                </a:lnTo>
                <a:lnTo>
                  <a:pt x="1570143" y="2442234"/>
                </a:lnTo>
                <a:lnTo>
                  <a:pt x="0" y="24422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901293" y="6224704"/>
            <a:ext cx="3097441" cy="3808806"/>
          </a:xfrm>
          <a:custGeom>
            <a:avLst/>
            <a:gdLst/>
            <a:ahLst/>
            <a:cxnLst/>
            <a:rect l="l" t="t" r="r" b="b"/>
            <a:pathLst>
              <a:path w="3097441" h="3808806">
                <a:moveTo>
                  <a:pt x="0" y="0"/>
                </a:moveTo>
                <a:lnTo>
                  <a:pt x="3097441" y="0"/>
                </a:lnTo>
                <a:lnTo>
                  <a:pt x="3097441" y="3808806"/>
                </a:lnTo>
                <a:lnTo>
                  <a:pt x="0" y="3808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2845610" y="1706986"/>
            <a:ext cx="11658512" cy="6357160"/>
            <a:chOff x="0" y="0"/>
            <a:chExt cx="2408242" cy="1276929"/>
          </a:xfrm>
        </p:grpSpPr>
        <p:sp>
          <p:nvSpPr>
            <p:cNvPr id="10" name="Freeform 10"/>
            <p:cNvSpPr/>
            <p:nvPr/>
          </p:nvSpPr>
          <p:spPr>
            <a:xfrm>
              <a:off x="0" y="0"/>
              <a:ext cx="2408243" cy="1276929"/>
            </a:xfrm>
            <a:custGeom>
              <a:avLst/>
              <a:gdLst/>
              <a:ahLst/>
              <a:cxnLst/>
              <a:rect l="l" t="t" r="r" b="b"/>
              <a:pathLst>
                <a:path w="2408243" h="1276929">
                  <a:moveTo>
                    <a:pt x="0" y="0"/>
                  </a:moveTo>
                  <a:lnTo>
                    <a:pt x="2408243" y="0"/>
                  </a:lnTo>
                  <a:lnTo>
                    <a:pt x="2408243" y="1276929"/>
                  </a:lnTo>
                  <a:lnTo>
                    <a:pt x="0" y="1276929"/>
                  </a:lnTo>
                  <a:close/>
                </a:path>
              </a:pathLst>
            </a:custGeom>
            <a:solidFill>
              <a:srgbClr val="FAE2C5">
                <a:alpha val="72941"/>
              </a:srgbClr>
            </a:solidFill>
          </p:spPr>
        </p:sp>
        <p:sp>
          <p:nvSpPr>
            <p:cNvPr id="11" name="TextBox 11"/>
            <p:cNvSpPr txBox="1"/>
            <p:nvPr/>
          </p:nvSpPr>
          <p:spPr>
            <a:xfrm>
              <a:off x="0" y="-38100"/>
              <a:ext cx="2408242" cy="1315029"/>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644498" y="3102346"/>
            <a:ext cx="10070844" cy="3035446"/>
          </a:xfrm>
          <a:prstGeom prst="rect">
            <a:avLst/>
          </a:prstGeom>
        </p:spPr>
        <p:txBody>
          <a:bodyPr wrap="square" lIns="0" tIns="0" rIns="0" bIns="0" rtlCol="0" anchor="t">
            <a:spAutoFit/>
          </a:bodyPr>
          <a:lstStyle/>
          <a:p>
            <a:pPr algn="ctr">
              <a:lnSpc>
                <a:spcPts val="12621"/>
              </a:lnSpc>
            </a:pPr>
            <a:r>
              <a:rPr lang="en-US" sz="5400">
                <a:solidFill>
                  <a:srgbClr val="000000"/>
                </a:solidFill>
                <a:latin typeface="Mak"/>
                <a:sym typeface="Mak"/>
              </a:rPr>
              <a:t>Authorship attribution</a:t>
            </a:r>
            <a:endParaRPr lang="ro-RO" sz="5400">
              <a:solidFill>
                <a:srgbClr val="000000"/>
              </a:solidFill>
              <a:latin typeface="Calibri"/>
              <a:ea typeface="Calibri"/>
              <a:cs typeface="Calibri"/>
            </a:endParaRPr>
          </a:p>
          <a:p>
            <a:pPr algn="ctr">
              <a:lnSpc>
                <a:spcPts val="12621"/>
              </a:lnSpc>
            </a:pPr>
            <a:endParaRPr lang="en-US" sz="5400">
              <a:latin typeface="Mak"/>
            </a:endParaRPr>
          </a:p>
        </p:txBody>
      </p:sp>
      <p:sp>
        <p:nvSpPr>
          <p:cNvPr id="13" name="Freeform 13"/>
          <p:cNvSpPr/>
          <p:nvPr/>
        </p:nvSpPr>
        <p:spPr>
          <a:xfrm>
            <a:off x="2657113" y="1752382"/>
            <a:ext cx="4495329" cy="6468670"/>
          </a:xfrm>
          <a:custGeom>
            <a:avLst/>
            <a:gdLst/>
            <a:ahLst/>
            <a:cxnLst/>
            <a:rect l="l" t="t" r="r" b="b"/>
            <a:pathLst>
              <a:path w="3716471" h="6276484">
                <a:moveTo>
                  <a:pt x="0" y="0"/>
                </a:moveTo>
                <a:lnTo>
                  <a:pt x="3716471" y="0"/>
                </a:lnTo>
                <a:lnTo>
                  <a:pt x="3716471" y="6276484"/>
                </a:lnTo>
                <a:lnTo>
                  <a:pt x="0" y="62764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flipH="1">
            <a:off x="10379359" y="1782728"/>
            <a:ext cx="4141302" cy="6468669"/>
          </a:xfrm>
          <a:custGeom>
            <a:avLst/>
            <a:gdLst/>
            <a:ahLst/>
            <a:cxnLst/>
            <a:rect l="l" t="t" r="r" b="b"/>
            <a:pathLst>
              <a:path w="3716471" h="6276484">
                <a:moveTo>
                  <a:pt x="3716471" y="0"/>
                </a:moveTo>
                <a:lnTo>
                  <a:pt x="0" y="0"/>
                </a:lnTo>
                <a:lnTo>
                  <a:pt x="0" y="6276484"/>
                </a:lnTo>
                <a:lnTo>
                  <a:pt x="3716471" y="6276484"/>
                </a:lnTo>
                <a:lnTo>
                  <a:pt x="3716471"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3339631" y="3099939"/>
            <a:ext cx="1512398" cy="4545460"/>
          </a:xfrm>
          <a:custGeom>
            <a:avLst/>
            <a:gdLst/>
            <a:ahLst/>
            <a:cxnLst/>
            <a:rect l="l" t="t" r="r" b="b"/>
            <a:pathLst>
              <a:path w="1512398" h="4545460">
                <a:moveTo>
                  <a:pt x="0" y="0"/>
                </a:moveTo>
                <a:lnTo>
                  <a:pt x="1512398" y="0"/>
                </a:lnTo>
                <a:lnTo>
                  <a:pt x="1512398" y="4545459"/>
                </a:lnTo>
                <a:lnTo>
                  <a:pt x="0" y="454545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TextBox 16"/>
          <p:cNvSpPr txBox="1"/>
          <p:nvPr/>
        </p:nvSpPr>
        <p:spPr>
          <a:xfrm>
            <a:off x="5382007" y="5279689"/>
            <a:ext cx="6595831" cy="3564566"/>
          </a:xfrm>
          <a:prstGeom prst="rect">
            <a:avLst/>
          </a:prstGeom>
        </p:spPr>
        <p:txBody>
          <a:bodyPr wrap="square" lIns="0" tIns="0" rIns="0" bIns="0" rtlCol="0" anchor="t">
            <a:spAutoFit/>
          </a:bodyPr>
          <a:lstStyle/>
          <a:p>
            <a:pPr algn="ctr">
              <a:lnSpc>
                <a:spcPts val="7114"/>
              </a:lnSpc>
            </a:pPr>
            <a:r>
              <a:rPr lang="en-US" sz="5050" err="1">
                <a:solidFill>
                  <a:srgbClr val="000000"/>
                </a:solidFill>
                <a:latin typeface="Glass Antiqua"/>
                <a:sym typeface="Glass Antiqua"/>
              </a:rPr>
              <a:t>Barbarasa</a:t>
            </a:r>
            <a:r>
              <a:rPr lang="en-US" sz="5050">
                <a:solidFill>
                  <a:srgbClr val="000000"/>
                </a:solidFill>
                <a:latin typeface="Glass Antiqua"/>
                <a:sym typeface="Glass Antiqua"/>
              </a:rPr>
              <a:t> Maria-311</a:t>
            </a:r>
            <a:endParaRPr lang="ro-RO">
              <a:solidFill>
                <a:srgbClr val="000000"/>
              </a:solidFill>
              <a:latin typeface="Calibri"/>
              <a:ea typeface="Calibri"/>
              <a:cs typeface="Calibri"/>
              <a:sym typeface="Glass Antiqua"/>
            </a:endParaRPr>
          </a:p>
          <a:p>
            <a:pPr algn="ctr">
              <a:lnSpc>
                <a:spcPts val="7114"/>
              </a:lnSpc>
            </a:pPr>
            <a:r>
              <a:rPr lang="en-US" sz="5050">
                <a:solidFill>
                  <a:srgbClr val="000000"/>
                </a:solidFill>
                <a:latin typeface="Glass Antiqua"/>
                <a:sym typeface="Glass Antiqua"/>
              </a:rPr>
              <a:t>Ignat Mihaela-311</a:t>
            </a:r>
          </a:p>
          <a:p>
            <a:pPr algn="ctr">
              <a:lnSpc>
                <a:spcPts val="7114"/>
              </a:lnSpc>
            </a:pPr>
            <a:r>
              <a:rPr lang="en-US" sz="5050" err="1">
                <a:latin typeface="Glass Antiqua"/>
              </a:rPr>
              <a:t>Oproiu</a:t>
            </a:r>
            <a:r>
              <a:rPr lang="en-US" sz="5050">
                <a:latin typeface="Glass Antiqua"/>
              </a:rPr>
              <a:t> Matei-311</a:t>
            </a:r>
          </a:p>
          <a:p>
            <a:pPr algn="ctr">
              <a:lnSpc>
                <a:spcPts val="7114"/>
              </a:lnSpc>
            </a:pPr>
            <a:endParaRPr lang="en-US" sz="5050">
              <a:latin typeface="Glass Antiqu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CC275-2882-F1F3-DEA9-D66000238B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271147-F895-D087-837E-45DADE49080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a:extLst>
              <a:ext uri="{FF2B5EF4-FFF2-40B4-BE49-F238E27FC236}">
                <a16:creationId xmlns:a16="http://schemas.microsoft.com/office/drawing/2014/main" id="{912D0D67-DE8F-6714-EDD8-15B95ECB1C7A}"/>
              </a:ext>
            </a:extLst>
          </p:cNvPr>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6177B260-A446-427A-4F6C-5E13F73A0823}"/>
              </a:ext>
            </a:extLst>
          </p:cNvPr>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E6569201-E8B4-D39E-AD18-1E6DCF88844E}"/>
              </a:ext>
            </a:extLst>
          </p:cNvPr>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a:extLst>
              <a:ext uri="{FF2B5EF4-FFF2-40B4-BE49-F238E27FC236}">
                <a16:creationId xmlns:a16="http://schemas.microsoft.com/office/drawing/2014/main" id="{A8B11BCE-9949-79D7-6FDD-F9B0752AC9B4}"/>
              </a:ext>
            </a:extLst>
          </p:cNvPr>
          <p:cNvGrpSpPr/>
          <p:nvPr/>
        </p:nvGrpSpPr>
        <p:grpSpPr>
          <a:xfrm>
            <a:off x="438879" y="535641"/>
            <a:ext cx="16603419" cy="8229600"/>
            <a:chOff x="0" y="0"/>
            <a:chExt cx="4372917" cy="2167467"/>
          </a:xfrm>
        </p:grpSpPr>
        <p:sp>
          <p:nvSpPr>
            <p:cNvPr id="7" name="Freeform 7">
              <a:extLst>
                <a:ext uri="{FF2B5EF4-FFF2-40B4-BE49-F238E27FC236}">
                  <a16:creationId xmlns:a16="http://schemas.microsoft.com/office/drawing/2014/main" id="{4FCAEE27-ACAB-981A-1551-99CC0AD06B83}"/>
                </a:ext>
              </a:extLst>
            </p:cNvPr>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a:extLst>
                <a:ext uri="{FF2B5EF4-FFF2-40B4-BE49-F238E27FC236}">
                  <a16:creationId xmlns:a16="http://schemas.microsoft.com/office/drawing/2014/main" id="{AD237DB5-599F-BE59-7918-630843F9F599}"/>
                </a:ext>
              </a:extLst>
            </p:cNvPr>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a:extLst>
              <a:ext uri="{FF2B5EF4-FFF2-40B4-BE49-F238E27FC236}">
                <a16:creationId xmlns:a16="http://schemas.microsoft.com/office/drawing/2014/main" id="{B6F43565-7401-1920-C884-5112A1B6CE93}"/>
              </a:ext>
            </a:extLst>
          </p:cNvPr>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8271415E-8150-8B2F-099A-6C2E92849799}"/>
              </a:ext>
            </a:extLst>
          </p:cNvPr>
          <p:cNvSpPr/>
          <p:nvPr/>
        </p:nvSpPr>
        <p:spPr>
          <a:xfrm>
            <a:off x="433944" y="615226"/>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a:extLst>
              <a:ext uri="{FF2B5EF4-FFF2-40B4-BE49-F238E27FC236}">
                <a16:creationId xmlns:a16="http://schemas.microsoft.com/office/drawing/2014/main" id="{4FA322CD-3936-F087-87A3-AFB9504F815A}"/>
              </a:ext>
            </a:extLst>
          </p:cNvPr>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2">
            <a:extLst>
              <a:ext uri="{FF2B5EF4-FFF2-40B4-BE49-F238E27FC236}">
                <a16:creationId xmlns:a16="http://schemas.microsoft.com/office/drawing/2014/main" id="{7E8C70B4-DDD7-E680-9E5D-FFB29CAD7F67}"/>
              </a:ext>
            </a:extLst>
          </p:cNvPr>
          <p:cNvSpPr txBox="1"/>
          <p:nvPr/>
        </p:nvSpPr>
        <p:spPr>
          <a:xfrm>
            <a:off x="8531128" y="1553692"/>
            <a:ext cx="9445783" cy="1202252"/>
          </a:xfrm>
          <a:prstGeom prst="rect">
            <a:avLst/>
          </a:prstGeom>
        </p:spPr>
        <p:txBody>
          <a:bodyPr wrap="square" lIns="0" tIns="0" rIns="0" bIns="0" rtlCol="0" anchor="t">
            <a:spAutoFit/>
          </a:bodyPr>
          <a:lstStyle/>
          <a:p>
            <a:pPr algn="ctr">
              <a:lnSpc>
                <a:spcPts val="9280"/>
              </a:lnSpc>
            </a:pPr>
            <a:r>
              <a:rPr lang="en-US" sz="8000" b="1" dirty="0">
                <a:solidFill>
                  <a:srgbClr val="000000"/>
                </a:solidFill>
                <a:latin typeface="Mak Bold"/>
                <a:ea typeface="Mak Bold"/>
                <a:cs typeface="Mak Bold"/>
                <a:sym typeface="Mak Bold"/>
              </a:rPr>
              <a:t>Output</a:t>
            </a:r>
            <a:endParaRPr lang="en-US" sz="8000" b="1" dirty="0">
              <a:solidFill>
                <a:srgbClr val="000000"/>
              </a:solidFill>
              <a:latin typeface="Mak Bold"/>
              <a:ea typeface="Mak Bold"/>
              <a:cs typeface="Mak Bold"/>
            </a:endParaRPr>
          </a:p>
        </p:txBody>
      </p:sp>
      <p:pic>
        <p:nvPicPr>
          <p:cNvPr id="12" name="Imagine 11" descr="O imagine care conține text, captură de ecran, Font&#10;&#10;Conținutul generat de inteligența artificială poate fi incorect.">
            <a:extLst>
              <a:ext uri="{FF2B5EF4-FFF2-40B4-BE49-F238E27FC236}">
                <a16:creationId xmlns:a16="http://schemas.microsoft.com/office/drawing/2014/main" id="{120CE4F7-C902-E103-1BC4-3F455B992963}"/>
              </a:ext>
            </a:extLst>
          </p:cNvPr>
          <p:cNvPicPr>
            <a:picLocks noChangeAspect="1"/>
          </p:cNvPicPr>
          <p:nvPr/>
        </p:nvPicPr>
        <p:blipFill>
          <a:blip r:embed="rId11"/>
          <a:stretch>
            <a:fillRect/>
          </a:stretch>
        </p:blipFill>
        <p:spPr>
          <a:xfrm>
            <a:off x="10324727" y="2743937"/>
            <a:ext cx="6185462" cy="5399088"/>
          </a:xfrm>
          <a:prstGeom prst="rect">
            <a:avLst/>
          </a:prstGeom>
        </p:spPr>
      </p:pic>
      <p:pic>
        <p:nvPicPr>
          <p:cNvPr id="14" name="Imagine 13" descr="O imagine care conține text, captură de ecran, Font&#10;&#10;Conținutul generat de inteligența artificială poate fi incorect.">
            <a:extLst>
              <a:ext uri="{FF2B5EF4-FFF2-40B4-BE49-F238E27FC236}">
                <a16:creationId xmlns:a16="http://schemas.microsoft.com/office/drawing/2014/main" id="{36F8E73F-0D72-FACC-B7B1-3A261CF42AC7}"/>
              </a:ext>
            </a:extLst>
          </p:cNvPr>
          <p:cNvPicPr>
            <a:picLocks noChangeAspect="1"/>
          </p:cNvPicPr>
          <p:nvPr/>
        </p:nvPicPr>
        <p:blipFill>
          <a:blip r:embed="rId12"/>
          <a:stretch>
            <a:fillRect/>
          </a:stretch>
        </p:blipFill>
        <p:spPr>
          <a:xfrm>
            <a:off x="1481747" y="3820174"/>
            <a:ext cx="7253790" cy="2648536"/>
          </a:xfrm>
          <a:prstGeom prst="rect">
            <a:avLst/>
          </a:prstGeom>
        </p:spPr>
      </p:pic>
      <p:sp>
        <p:nvSpPr>
          <p:cNvPr id="20" name="TextBox 12">
            <a:extLst>
              <a:ext uri="{FF2B5EF4-FFF2-40B4-BE49-F238E27FC236}">
                <a16:creationId xmlns:a16="http://schemas.microsoft.com/office/drawing/2014/main" id="{961DB1C8-5A91-FB8F-BB84-61E33D6721B8}"/>
              </a:ext>
            </a:extLst>
          </p:cNvPr>
          <p:cNvSpPr txBox="1"/>
          <p:nvPr/>
        </p:nvSpPr>
        <p:spPr>
          <a:xfrm>
            <a:off x="388517" y="1553691"/>
            <a:ext cx="9445783" cy="1202252"/>
          </a:xfrm>
          <a:prstGeom prst="rect">
            <a:avLst/>
          </a:prstGeom>
        </p:spPr>
        <p:txBody>
          <a:bodyPr wrap="square" lIns="0" tIns="0" rIns="0" bIns="0" rtlCol="0" anchor="t">
            <a:spAutoFit/>
          </a:bodyPr>
          <a:lstStyle/>
          <a:p>
            <a:pPr algn="ctr">
              <a:lnSpc>
                <a:spcPts val="9280"/>
              </a:lnSpc>
            </a:pPr>
            <a:r>
              <a:rPr lang="en-US" sz="8000" b="1" dirty="0">
                <a:solidFill>
                  <a:srgbClr val="000000"/>
                </a:solidFill>
                <a:latin typeface="Mak Bold"/>
                <a:ea typeface="Mak Bold"/>
                <a:cs typeface="Mak Bold"/>
                <a:sym typeface="Mak Bold"/>
              </a:rPr>
              <a:t>Input</a:t>
            </a:r>
            <a:endParaRPr lang="en-US" sz="8000" b="1" dirty="0">
              <a:solidFill>
                <a:srgbClr val="000000"/>
              </a:solidFill>
              <a:latin typeface="Mak Bold"/>
              <a:ea typeface="Mak Bold"/>
              <a:cs typeface="Mak Bold"/>
            </a:endParaRPr>
          </a:p>
        </p:txBody>
      </p:sp>
    </p:spTree>
    <p:extLst>
      <p:ext uri="{BB962C8B-B14F-4D97-AF65-F5344CB8AC3E}">
        <p14:creationId xmlns:p14="http://schemas.microsoft.com/office/powerpoint/2010/main" val="3042756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EB2AF-1DAD-E90D-7226-AA242215D5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91B903-EBF5-A6FA-8860-0FA170FE1AD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a:extLst>
              <a:ext uri="{FF2B5EF4-FFF2-40B4-BE49-F238E27FC236}">
                <a16:creationId xmlns:a16="http://schemas.microsoft.com/office/drawing/2014/main" id="{063669C5-B221-3CA3-281B-8529F4E77A2A}"/>
              </a:ext>
            </a:extLst>
          </p:cNvPr>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52D8982C-919B-15A5-068C-81F0A373C5CF}"/>
              </a:ext>
            </a:extLst>
          </p:cNvPr>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11A97099-1B7E-A8F7-C84E-9DC443B02116}"/>
              </a:ext>
            </a:extLst>
          </p:cNvPr>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a:extLst>
              <a:ext uri="{FF2B5EF4-FFF2-40B4-BE49-F238E27FC236}">
                <a16:creationId xmlns:a16="http://schemas.microsoft.com/office/drawing/2014/main" id="{F8631419-900F-4124-6049-9CB00E19F2DF}"/>
              </a:ext>
            </a:extLst>
          </p:cNvPr>
          <p:cNvGrpSpPr/>
          <p:nvPr/>
        </p:nvGrpSpPr>
        <p:grpSpPr>
          <a:xfrm>
            <a:off x="842291" y="1028700"/>
            <a:ext cx="16603419" cy="8229600"/>
            <a:chOff x="0" y="0"/>
            <a:chExt cx="4372917" cy="2167467"/>
          </a:xfrm>
        </p:grpSpPr>
        <p:sp>
          <p:nvSpPr>
            <p:cNvPr id="7" name="Freeform 7">
              <a:extLst>
                <a:ext uri="{FF2B5EF4-FFF2-40B4-BE49-F238E27FC236}">
                  <a16:creationId xmlns:a16="http://schemas.microsoft.com/office/drawing/2014/main" id="{F749DA43-C1BB-56A9-0326-CDD8F0900800}"/>
                </a:ext>
              </a:extLst>
            </p:cNvPr>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a:extLst>
                <a:ext uri="{FF2B5EF4-FFF2-40B4-BE49-F238E27FC236}">
                  <a16:creationId xmlns:a16="http://schemas.microsoft.com/office/drawing/2014/main" id="{56A70C6B-6A18-8B61-7FBE-510F307600CA}"/>
                </a:ext>
              </a:extLst>
            </p:cNvPr>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a:extLst>
              <a:ext uri="{FF2B5EF4-FFF2-40B4-BE49-F238E27FC236}">
                <a16:creationId xmlns:a16="http://schemas.microsoft.com/office/drawing/2014/main" id="{A81F2D04-A75D-E8B5-5A01-D25BCD477B47}"/>
              </a:ext>
            </a:extLst>
          </p:cNvPr>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FBBA71FA-6EE9-E7FC-0EBF-EA5BED534545}"/>
              </a:ext>
            </a:extLst>
          </p:cNvPr>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a:extLst>
              <a:ext uri="{FF2B5EF4-FFF2-40B4-BE49-F238E27FC236}">
                <a16:creationId xmlns:a16="http://schemas.microsoft.com/office/drawing/2014/main" id="{E7A3543D-7466-395C-B107-3CD371284154}"/>
              </a:ext>
            </a:extLst>
          </p:cNvPr>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a:extLst>
              <a:ext uri="{FF2B5EF4-FFF2-40B4-BE49-F238E27FC236}">
                <a16:creationId xmlns:a16="http://schemas.microsoft.com/office/drawing/2014/main" id="{EC0318EA-CFB9-912E-82EF-D1C3FBEB9696}"/>
              </a:ext>
            </a:extLst>
          </p:cNvPr>
          <p:cNvSpPr txBox="1"/>
          <p:nvPr/>
        </p:nvSpPr>
        <p:spPr>
          <a:xfrm>
            <a:off x="4779696" y="2146921"/>
            <a:ext cx="8728608" cy="5972789"/>
          </a:xfrm>
          <a:prstGeom prst="rect">
            <a:avLst/>
          </a:prstGeom>
        </p:spPr>
        <p:txBody>
          <a:bodyPr lIns="0" tIns="0" rIns="0" bIns="0" rtlCol="0" anchor="t">
            <a:spAutoFit/>
          </a:bodyPr>
          <a:lstStyle/>
          <a:p>
            <a:pPr algn="ctr">
              <a:lnSpc>
                <a:spcPts val="9280"/>
              </a:lnSpc>
            </a:pPr>
            <a:r>
              <a:rPr lang="en-US" sz="8000" b="1" dirty="0">
                <a:solidFill>
                  <a:srgbClr val="000000"/>
                </a:solidFill>
                <a:latin typeface="Mak Bold"/>
                <a:ea typeface="Mak Bold"/>
                <a:cs typeface="Mak Bold"/>
              </a:rPr>
              <a:t>METHOD 2</a:t>
            </a:r>
          </a:p>
          <a:p>
            <a:pPr algn="ctr">
              <a:lnSpc>
                <a:spcPts val="9280"/>
              </a:lnSpc>
            </a:pPr>
            <a:endParaRPr lang="en-US" sz="8000" b="1" dirty="0">
              <a:solidFill>
                <a:srgbClr val="000000"/>
              </a:solidFill>
              <a:latin typeface="Mak Bold"/>
              <a:ea typeface="Mak Bold"/>
              <a:cs typeface="Mak Bold"/>
            </a:endParaRPr>
          </a:p>
          <a:p>
            <a:pPr algn="ctr">
              <a:lnSpc>
                <a:spcPts val="9280"/>
              </a:lnSpc>
            </a:pPr>
            <a:r>
              <a:rPr lang="en-US" sz="8000" b="1" dirty="0">
                <a:solidFill>
                  <a:srgbClr val="000000"/>
                </a:solidFill>
                <a:latin typeface="Mak Bold"/>
                <a:ea typeface="Mak Bold"/>
                <a:cs typeface="Mak Bold"/>
              </a:rPr>
              <a:t>TF-IDF + COSINE SIMILARITY</a:t>
            </a:r>
            <a:endParaRPr lang="en-US">
              <a:ea typeface="Calibri"/>
              <a:cs typeface="Calibri"/>
            </a:endParaRPr>
          </a:p>
        </p:txBody>
      </p:sp>
    </p:spTree>
    <p:extLst>
      <p:ext uri="{BB962C8B-B14F-4D97-AF65-F5344CB8AC3E}">
        <p14:creationId xmlns:p14="http://schemas.microsoft.com/office/powerpoint/2010/main" val="3853647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CA14F-8820-C790-86BB-E8DEB64CC1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393F43-4ACA-0BB4-EC90-1805213E737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a:extLst>
              <a:ext uri="{FF2B5EF4-FFF2-40B4-BE49-F238E27FC236}">
                <a16:creationId xmlns:a16="http://schemas.microsoft.com/office/drawing/2014/main" id="{CD219879-477D-0C16-B096-3567758F5C91}"/>
              </a:ext>
            </a:extLst>
          </p:cNvPr>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0776FDCC-B673-F22E-D642-BEF81D26022D}"/>
              </a:ext>
            </a:extLst>
          </p:cNvPr>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5031C307-BEA9-F2C7-1FF4-E274CB2070A4}"/>
              </a:ext>
            </a:extLst>
          </p:cNvPr>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a:extLst>
              <a:ext uri="{FF2B5EF4-FFF2-40B4-BE49-F238E27FC236}">
                <a16:creationId xmlns:a16="http://schemas.microsoft.com/office/drawing/2014/main" id="{AD5B783E-4B3D-DB06-C985-BB7617E6A5B6}"/>
              </a:ext>
            </a:extLst>
          </p:cNvPr>
          <p:cNvGrpSpPr/>
          <p:nvPr/>
        </p:nvGrpSpPr>
        <p:grpSpPr>
          <a:xfrm>
            <a:off x="842291" y="1028700"/>
            <a:ext cx="16603419" cy="8229600"/>
            <a:chOff x="0" y="0"/>
            <a:chExt cx="4372917" cy="2167467"/>
          </a:xfrm>
        </p:grpSpPr>
        <p:sp>
          <p:nvSpPr>
            <p:cNvPr id="7" name="Freeform 7">
              <a:extLst>
                <a:ext uri="{FF2B5EF4-FFF2-40B4-BE49-F238E27FC236}">
                  <a16:creationId xmlns:a16="http://schemas.microsoft.com/office/drawing/2014/main" id="{332B9D2E-C14F-6A9E-F0C7-9C959D4D7A4E}"/>
                </a:ext>
              </a:extLst>
            </p:cNvPr>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a:extLst>
                <a:ext uri="{FF2B5EF4-FFF2-40B4-BE49-F238E27FC236}">
                  <a16:creationId xmlns:a16="http://schemas.microsoft.com/office/drawing/2014/main" id="{908D5AA8-EB0B-F4FD-F35F-964EE7CD0765}"/>
                </a:ext>
              </a:extLst>
            </p:cNvPr>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a:extLst>
              <a:ext uri="{FF2B5EF4-FFF2-40B4-BE49-F238E27FC236}">
                <a16:creationId xmlns:a16="http://schemas.microsoft.com/office/drawing/2014/main" id="{DED4C308-7731-FBAE-59CF-A9A577C05DCF}"/>
              </a:ext>
            </a:extLst>
          </p:cNvPr>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3EAED72A-E7B0-15CB-3CDE-CB6642BCD6B5}"/>
              </a:ext>
            </a:extLst>
          </p:cNvPr>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a:extLst>
              <a:ext uri="{FF2B5EF4-FFF2-40B4-BE49-F238E27FC236}">
                <a16:creationId xmlns:a16="http://schemas.microsoft.com/office/drawing/2014/main" id="{9856CE36-154A-473C-EE50-3E4427485C1C}"/>
              </a:ext>
            </a:extLst>
          </p:cNvPr>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2" name="Group 12">
            <a:extLst>
              <a:ext uri="{FF2B5EF4-FFF2-40B4-BE49-F238E27FC236}">
                <a16:creationId xmlns:a16="http://schemas.microsoft.com/office/drawing/2014/main" id="{82BA4E52-24B8-28F0-DDB2-DBB2DF8CEB24}"/>
              </a:ext>
            </a:extLst>
          </p:cNvPr>
          <p:cNvGrpSpPr/>
          <p:nvPr/>
        </p:nvGrpSpPr>
        <p:grpSpPr>
          <a:xfrm>
            <a:off x="11362609" y="3079161"/>
            <a:ext cx="4984759" cy="4956647"/>
            <a:chOff x="0" y="0"/>
            <a:chExt cx="3216986" cy="3198843"/>
          </a:xfrm>
        </p:grpSpPr>
        <p:sp>
          <p:nvSpPr>
            <p:cNvPr id="13" name="Freeform 13">
              <a:extLst>
                <a:ext uri="{FF2B5EF4-FFF2-40B4-BE49-F238E27FC236}">
                  <a16:creationId xmlns:a16="http://schemas.microsoft.com/office/drawing/2014/main" id="{21DAF8D9-7040-FB62-2413-3337C8124447}"/>
                </a:ext>
              </a:extLst>
            </p:cNvPr>
            <p:cNvSpPr/>
            <p:nvPr/>
          </p:nvSpPr>
          <p:spPr>
            <a:xfrm>
              <a:off x="1864" y="0"/>
              <a:ext cx="3218932" cy="3201383"/>
            </a:xfrm>
            <a:custGeom>
              <a:avLst/>
              <a:gdLst/>
              <a:ahLst/>
              <a:cxnLst/>
              <a:rect l="l" t="t" r="r" b="b"/>
              <a:pathLst>
                <a:path w="3218932" h="3201383">
                  <a:moveTo>
                    <a:pt x="5591" y="299967"/>
                  </a:moveTo>
                  <a:cubicBezTo>
                    <a:pt x="20502" y="401955"/>
                    <a:pt x="24230" y="503944"/>
                    <a:pt x="26094" y="607132"/>
                  </a:cubicBezTo>
                  <a:cubicBezTo>
                    <a:pt x="35413" y="979091"/>
                    <a:pt x="31685" y="1351049"/>
                    <a:pt x="26094" y="1723008"/>
                  </a:cubicBezTo>
                  <a:cubicBezTo>
                    <a:pt x="20502" y="2096166"/>
                    <a:pt x="13047" y="2469324"/>
                    <a:pt x="13047" y="2843683"/>
                  </a:cubicBezTo>
                  <a:cubicBezTo>
                    <a:pt x="13047" y="2847282"/>
                    <a:pt x="13047" y="2850882"/>
                    <a:pt x="11183" y="2854482"/>
                  </a:cubicBezTo>
                  <a:cubicBezTo>
                    <a:pt x="16774" y="2855681"/>
                    <a:pt x="22366" y="2858081"/>
                    <a:pt x="27957" y="2860481"/>
                  </a:cubicBezTo>
                  <a:cubicBezTo>
                    <a:pt x="35413" y="2864080"/>
                    <a:pt x="41004" y="2870080"/>
                    <a:pt x="48460" y="2876079"/>
                  </a:cubicBezTo>
                  <a:cubicBezTo>
                    <a:pt x="65234" y="2889278"/>
                    <a:pt x="82009" y="2902476"/>
                    <a:pt x="96919" y="2915675"/>
                  </a:cubicBezTo>
                  <a:cubicBezTo>
                    <a:pt x="113694" y="2931273"/>
                    <a:pt x="130469" y="2945671"/>
                    <a:pt x="147243" y="2961269"/>
                  </a:cubicBezTo>
                  <a:cubicBezTo>
                    <a:pt x="154698" y="2968469"/>
                    <a:pt x="162154" y="2975668"/>
                    <a:pt x="169609" y="2981667"/>
                  </a:cubicBezTo>
                  <a:cubicBezTo>
                    <a:pt x="175201" y="2986467"/>
                    <a:pt x="184520" y="2988866"/>
                    <a:pt x="190111" y="2992466"/>
                  </a:cubicBezTo>
                  <a:cubicBezTo>
                    <a:pt x="208750" y="3002065"/>
                    <a:pt x="229252" y="3011664"/>
                    <a:pt x="247890" y="3021263"/>
                  </a:cubicBezTo>
                  <a:cubicBezTo>
                    <a:pt x="266529" y="3030862"/>
                    <a:pt x="285167" y="3039261"/>
                    <a:pt x="307533" y="3045260"/>
                  </a:cubicBezTo>
                  <a:cubicBezTo>
                    <a:pt x="357857" y="3059659"/>
                    <a:pt x="406317" y="3075257"/>
                    <a:pt x="456640" y="3089655"/>
                  </a:cubicBezTo>
                  <a:cubicBezTo>
                    <a:pt x="484598" y="3098054"/>
                    <a:pt x="512556" y="3105253"/>
                    <a:pt x="542377" y="3113653"/>
                  </a:cubicBezTo>
                  <a:cubicBezTo>
                    <a:pt x="544241" y="3114853"/>
                    <a:pt x="549832" y="3113653"/>
                    <a:pt x="551696" y="3113653"/>
                  </a:cubicBezTo>
                  <a:lnTo>
                    <a:pt x="562879" y="3113653"/>
                  </a:lnTo>
                  <a:lnTo>
                    <a:pt x="564743" y="3114853"/>
                  </a:lnTo>
                  <a:cubicBezTo>
                    <a:pt x="568471" y="3108853"/>
                    <a:pt x="572198" y="3104054"/>
                    <a:pt x="577790" y="3098054"/>
                  </a:cubicBezTo>
                  <a:cubicBezTo>
                    <a:pt x="583381" y="3093255"/>
                    <a:pt x="587109" y="3084856"/>
                    <a:pt x="600156" y="3084856"/>
                  </a:cubicBezTo>
                  <a:cubicBezTo>
                    <a:pt x="600156" y="3084856"/>
                    <a:pt x="602020" y="3084856"/>
                    <a:pt x="602020" y="3083656"/>
                  </a:cubicBezTo>
                  <a:cubicBezTo>
                    <a:pt x="607611" y="3077657"/>
                    <a:pt x="616930" y="3076457"/>
                    <a:pt x="628113" y="3075257"/>
                  </a:cubicBezTo>
                  <a:cubicBezTo>
                    <a:pt x="639297" y="3074057"/>
                    <a:pt x="648616" y="3070457"/>
                    <a:pt x="657935" y="3068057"/>
                  </a:cubicBezTo>
                  <a:cubicBezTo>
                    <a:pt x="659799" y="3068057"/>
                    <a:pt x="659799" y="3066858"/>
                    <a:pt x="661663" y="3066858"/>
                  </a:cubicBezTo>
                  <a:cubicBezTo>
                    <a:pt x="674709" y="3069257"/>
                    <a:pt x="684029" y="3063258"/>
                    <a:pt x="695212" y="3060859"/>
                  </a:cubicBezTo>
                  <a:lnTo>
                    <a:pt x="697076" y="3060859"/>
                  </a:lnTo>
                  <a:cubicBezTo>
                    <a:pt x="708259" y="3060859"/>
                    <a:pt x="717578" y="3057259"/>
                    <a:pt x="728761" y="3056059"/>
                  </a:cubicBezTo>
                  <a:cubicBezTo>
                    <a:pt x="738080" y="3054859"/>
                    <a:pt x="747399" y="3054859"/>
                    <a:pt x="756718" y="3051259"/>
                  </a:cubicBezTo>
                  <a:cubicBezTo>
                    <a:pt x="766038" y="3047660"/>
                    <a:pt x="777221" y="3045260"/>
                    <a:pt x="786540" y="3042860"/>
                  </a:cubicBezTo>
                  <a:cubicBezTo>
                    <a:pt x="795859" y="3040461"/>
                    <a:pt x="805178" y="3039261"/>
                    <a:pt x="814497" y="3036861"/>
                  </a:cubicBezTo>
                  <a:lnTo>
                    <a:pt x="823817" y="3036861"/>
                  </a:lnTo>
                  <a:cubicBezTo>
                    <a:pt x="833136" y="3036861"/>
                    <a:pt x="840591" y="3036861"/>
                    <a:pt x="848046" y="3033262"/>
                  </a:cubicBezTo>
                  <a:lnTo>
                    <a:pt x="851774" y="3033262"/>
                  </a:lnTo>
                  <a:cubicBezTo>
                    <a:pt x="861093" y="3033262"/>
                    <a:pt x="872276" y="3034461"/>
                    <a:pt x="881596" y="3034461"/>
                  </a:cubicBezTo>
                  <a:lnTo>
                    <a:pt x="889051" y="3034461"/>
                  </a:lnTo>
                  <a:cubicBezTo>
                    <a:pt x="898370" y="3033262"/>
                    <a:pt x="902098" y="3038061"/>
                    <a:pt x="907689" y="3040461"/>
                  </a:cubicBezTo>
                  <a:cubicBezTo>
                    <a:pt x="917008" y="3047660"/>
                    <a:pt x="928192" y="3048860"/>
                    <a:pt x="943102" y="3047660"/>
                  </a:cubicBezTo>
                  <a:cubicBezTo>
                    <a:pt x="956149" y="3046460"/>
                    <a:pt x="967332" y="3045260"/>
                    <a:pt x="980379" y="3045260"/>
                  </a:cubicBezTo>
                  <a:cubicBezTo>
                    <a:pt x="985971" y="3045260"/>
                    <a:pt x="993426" y="3046460"/>
                    <a:pt x="999017" y="3047660"/>
                  </a:cubicBezTo>
                  <a:cubicBezTo>
                    <a:pt x="1004609" y="3048860"/>
                    <a:pt x="1008337" y="3050060"/>
                    <a:pt x="1013928" y="3051259"/>
                  </a:cubicBezTo>
                  <a:lnTo>
                    <a:pt x="1019520" y="3054859"/>
                  </a:lnTo>
                  <a:cubicBezTo>
                    <a:pt x="1019520" y="3054859"/>
                    <a:pt x="1021384" y="3058459"/>
                    <a:pt x="1023247" y="3059659"/>
                  </a:cubicBezTo>
                  <a:cubicBezTo>
                    <a:pt x="1026975" y="3060859"/>
                    <a:pt x="1030703" y="3060859"/>
                    <a:pt x="1032567" y="3062058"/>
                  </a:cubicBezTo>
                  <a:lnTo>
                    <a:pt x="1034430" y="3063258"/>
                  </a:lnTo>
                  <a:cubicBezTo>
                    <a:pt x="1043750" y="3059659"/>
                    <a:pt x="1047477" y="3065658"/>
                    <a:pt x="1053069" y="3066858"/>
                  </a:cubicBezTo>
                  <a:cubicBezTo>
                    <a:pt x="1060524" y="3069257"/>
                    <a:pt x="1066116" y="3071657"/>
                    <a:pt x="1073571" y="3075257"/>
                  </a:cubicBezTo>
                  <a:cubicBezTo>
                    <a:pt x="1073571" y="3074057"/>
                    <a:pt x="1073571" y="3072857"/>
                    <a:pt x="1075435" y="3071657"/>
                  </a:cubicBezTo>
                  <a:cubicBezTo>
                    <a:pt x="1086618" y="3072857"/>
                    <a:pt x="1099665" y="3072857"/>
                    <a:pt x="1110848" y="3077657"/>
                  </a:cubicBezTo>
                  <a:cubicBezTo>
                    <a:pt x="1112712" y="3075257"/>
                    <a:pt x="1116439" y="3072857"/>
                    <a:pt x="1120167" y="3070457"/>
                  </a:cubicBezTo>
                  <a:cubicBezTo>
                    <a:pt x="1120167" y="3070457"/>
                    <a:pt x="1120167" y="3069257"/>
                    <a:pt x="1122031" y="3069257"/>
                  </a:cubicBezTo>
                  <a:cubicBezTo>
                    <a:pt x="1131350" y="3068057"/>
                    <a:pt x="1136941" y="3064458"/>
                    <a:pt x="1138805" y="3058459"/>
                  </a:cubicBezTo>
                  <a:cubicBezTo>
                    <a:pt x="1140669" y="3056059"/>
                    <a:pt x="1140669" y="3053659"/>
                    <a:pt x="1140669" y="3052459"/>
                  </a:cubicBezTo>
                  <a:cubicBezTo>
                    <a:pt x="1148125" y="3050060"/>
                    <a:pt x="1153716" y="3047660"/>
                    <a:pt x="1161171" y="3045260"/>
                  </a:cubicBezTo>
                  <a:lnTo>
                    <a:pt x="1161171" y="3042860"/>
                  </a:lnTo>
                  <a:cubicBezTo>
                    <a:pt x="1155580" y="3036861"/>
                    <a:pt x="1155580" y="3035661"/>
                    <a:pt x="1164899" y="3033262"/>
                  </a:cubicBezTo>
                  <a:cubicBezTo>
                    <a:pt x="1166763" y="3032062"/>
                    <a:pt x="1166763" y="3030862"/>
                    <a:pt x="1168627" y="3030862"/>
                  </a:cubicBezTo>
                  <a:cubicBezTo>
                    <a:pt x="1172354" y="3029662"/>
                    <a:pt x="1176082" y="3028462"/>
                    <a:pt x="1177946" y="3027262"/>
                  </a:cubicBezTo>
                  <a:cubicBezTo>
                    <a:pt x="1177946" y="3027262"/>
                    <a:pt x="1177946" y="3028462"/>
                    <a:pt x="1179810" y="3028462"/>
                  </a:cubicBezTo>
                  <a:lnTo>
                    <a:pt x="1179810" y="3026062"/>
                  </a:lnTo>
                  <a:cubicBezTo>
                    <a:pt x="1190993" y="3023663"/>
                    <a:pt x="1202176" y="3021263"/>
                    <a:pt x="1213359" y="3017663"/>
                  </a:cubicBezTo>
                  <a:cubicBezTo>
                    <a:pt x="1218950" y="3015263"/>
                    <a:pt x="1224542" y="3014064"/>
                    <a:pt x="1231997" y="3016463"/>
                  </a:cubicBezTo>
                  <a:cubicBezTo>
                    <a:pt x="1235725" y="3017663"/>
                    <a:pt x="1239453" y="3016463"/>
                    <a:pt x="1243180" y="3015263"/>
                  </a:cubicBezTo>
                  <a:cubicBezTo>
                    <a:pt x="1252500" y="3012864"/>
                    <a:pt x="1261819" y="3011664"/>
                    <a:pt x="1271138" y="3009264"/>
                  </a:cubicBezTo>
                  <a:cubicBezTo>
                    <a:pt x="1278593" y="3008064"/>
                    <a:pt x="1284185" y="3005665"/>
                    <a:pt x="1291640" y="3003265"/>
                  </a:cubicBezTo>
                  <a:cubicBezTo>
                    <a:pt x="1291640" y="3003265"/>
                    <a:pt x="1293504" y="3000865"/>
                    <a:pt x="1291640" y="2999665"/>
                  </a:cubicBezTo>
                  <a:cubicBezTo>
                    <a:pt x="1291640" y="2998465"/>
                    <a:pt x="1289776" y="2996066"/>
                    <a:pt x="1289776" y="2994866"/>
                  </a:cubicBezTo>
                  <a:cubicBezTo>
                    <a:pt x="1295368" y="2992466"/>
                    <a:pt x="1299096" y="2990066"/>
                    <a:pt x="1302823" y="2990066"/>
                  </a:cubicBezTo>
                  <a:cubicBezTo>
                    <a:pt x="1308415" y="2988866"/>
                    <a:pt x="1315870" y="2988866"/>
                    <a:pt x="1323325" y="2987666"/>
                  </a:cubicBezTo>
                  <a:cubicBezTo>
                    <a:pt x="1328917" y="2976868"/>
                    <a:pt x="1340100" y="2974468"/>
                    <a:pt x="1353147" y="2978068"/>
                  </a:cubicBezTo>
                  <a:lnTo>
                    <a:pt x="1356875" y="2975668"/>
                  </a:lnTo>
                  <a:cubicBezTo>
                    <a:pt x="1358738" y="2976868"/>
                    <a:pt x="1358738" y="2976868"/>
                    <a:pt x="1358738" y="2978068"/>
                  </a:cubicBezTo>
                  <a:cubicBezTo>
                    <a:pt x="1364330" y="2975668"/>
                    <a:pt x="1369921" y="2973268"/>
                    <a:pt x="1375513" y="2972068"/>
                  </a:cubicBezTo>
                  <a:cubicBezTo>
                    <a:pt x="1381104" y="2969669"/>
                    <a:pt x="1386696" y="2967269"/>
                    <a:pt x="1394151" y="2969669"/>
                  </a:cubicBezTo>
                  <a:cubicBezTo>
                    <a:pt x="1394151" y="2963669"/>
                    <a:pt x="1399743" y="2963669"/>
                    <a:pt x="1405334" y="2964869"/>
                  </a:cubicBezTo>
                  <a:cubicBezTo>
                    <a:pt x="1409062" y="2964869"/>
                    <a:pt x="1414654" y="2963669"/>
                    <a:pt x="1418381" y="2962470"/>
                  </a:cubicBezTo>
                  <a:cubicBezTo>
                    <a:pt x="1420245" y="2962470"/>
                    <a:pt x="1423973" y="2961269"/>
                    <a:pt x="1425837" y="2962470"/>
                  </a:cubicBezTo>
                  <a:cubicBezTo>
                    <a:pt x="1433292" y="2966069"/>
                    <a:pt x="1444475" y="2967269"/>
                    <a:pt x="1451930" y="2973268"/>
                  </a:cubicBezTo>
                  <a:cubicBezTo>
                    <a:pt x="1457522" y="2978068"/>
                    <a:pt x="1466841" y="2980467"/>
                    <a:pt x="1470569" y="2987666"/>
                  </a:cubicBezTo>
                  <a:cubicBezTo>
                    <a:pt x="1472432" y="2990066"/>
                    <a:pt x="1479888" y="2992466"/>
                    <a:pt x="1483615" y="2993666"/>
                  </a:cubicBezTo>
                  <a:cubicBezTo>
                    <a:pt x="1483615" y="2993666"/>
                    <a:pt x="1485479" y="2993666"/>
                    <a:pt x="1487343" y="2994866"/>
                  </a:cubicBezTo>
                  <a:cubicBezTo>
                    <a:pt x="1489207" y="2998465"/>
                    <a:pt x="1494799" y="2997265"/>
                    <a:pt x="1498526" y="2996066"/>
                  </a:cubicBezTo>
                  <a:cubicBezTo>
                    <a:pt x="1502254" y="2996066"/>
                    <a:pt x="1505982" y="2994866"/>
                    <a:pt x="1507845" y="2998465"/>
                  </a:cubicBezTo>
                  <a:cubicBezTo>
                    <a:pt x="1507845" y="2999665"/>
                    <a:pt x="1513437" y="3000865"/>
                    <a:pt x="1515301" y="3002065"/>
                  </a:cubicBezTo>
                  <a:cubicBezTo>
                    <a:pt x="1520892" y="3004465"/>
                    <a:pt x="1526484" y="3006865"/>
                    <a:pt x="1530211" y="3009264"/>
                  </a:cubicBezTo>
                  <a:cubicBezTo>
                    <a:pt x="1532075" y="3010464"/>
                    <a:pt x="1533939" y="3011664"/>
                    <a:pt x="1533939" y="3012864"/>
                  </a:cubicBezTo>
                  <a:cubicBezTo>
                    <a:pt x="1533939" y="3016463"/>
                    <a:pt x="1539531" y="3018863"/>
                    <a:pt x="1545122" y="3018863"/>
                  </a:cubicBezTo>
                  <a:cubicBezTo>
                    <a:pt x="1552578" y="3020063"/>
                    <a:pt x="1558169" y="3020063"/>
                    <a:pt x="1565624" y="3021263"/>
                  </a:cubicBezTo>
                  <a:cubicBezTo>
                    <a:pt x="1567488" y="3021263"/>
                    <a:pt x="1567488" y="3023663"/>
                    <a:pt x="1569352" y="3023663"/>
                  </a:cubicBezTo>
                  <a:cubicBezTo>
                    <a:pt x="1571216" y="3026062"/>
                    <a:pt x="1573080" y="3029662"/>
                    <a:pt x="1580535" y="3027262"/>
                  </a:cubicBezTo>
                  <a:cubicBezTo>
                    <a:pt x="1584263" y="3026062"/>
                    <a:pt x="1595446" y="3028462"/>
                    <a:pt x="1597310" y="3030862"/>
                  </a:cubicBezTo>
                  <a:cubicBezTo>
                    <a:pt x="1601037" y="3039261"/>
                    <a:pt x="1614084" y="3039261"/>
                    <a:pt x="1623403" y="3041660"/>
                  </a:cubicBezTo>
                  <a:cubicBezTo>
                    <a:pt x="1625267" y="3041660"/>
                    <a:pt x="1627131" y="3041660"/>
                    <a:pt x="1627131" y="3042860"/>
                  </a:cubicBezTo>
                  <a:cubicBezTo>
                    <a:pt x="1632723" y="3047660"/>
                    <a:pt x="1640178" y="3048860"/>
                    <a:pt x="1647633" y="3051259"/>
                  </a:cubicBezTo>
                  <a:cubicBezTo>
                    <a:pt x="1655089" y="3053659"/>
                    <a:pt x="1662544" y="3058459"/>
                    <a:pt x="1669999" y="3063258"/>
                  </a:cubicBezTo>
                  <a:lnTo>
                    <a:pt x="1679318" y="3069257"/>
                  </a:lnTo>
                  <a:cubicBezTo>
                    <a:pt x="1681182" y="3070457"/>
                    <a:pt x="1683046" y="3070457"/>
                    <a:pt x="1684910" y="3070457"/>
                  </a:cubicBezTo>
                  <a:cubicBezTo>
                    <a:pt x="1690502" y="3070457"/>
                    <a:pt x="1696093" y="3069257"/>
                    <a:pt x="1699821" y="3072857"/>
                  </a:cubicBezTo>
                  <a:cubicBezTo>
                    <a:pt x="1699821" y="3072857"/>
                    <a:pt x="1701685" y="3074057"/>
                    <a:pt x="1703549" y="3074057"/>
                  </a:cubicBezTo>
                  <a:cubicBezTo>
                    <a:pt x="1718459" y="3072857"/>
                    <a:pt x="1727778" y="3078856"/>
                    <a:pt x="1737098" y="3084856"/>
                  </a:cubicBezTo>
                  <a:cubicBezTo>
                    <a:pt x="1740825" y="3087255"/>
                    <a:pt x="1748281" y="3088455"/>
                    <a:pt x="1752008" y="3088455"/>
                  </a:cubicBezTo>
                  <a:cubicBezTo>
                    <a:pt x="1763191" y="3090855"/>
                    <a:pt x="1776238" y="3092055"/>
                    <a:pt x="1785558" y="3096854"/>
                  </a:cubicBezTo>
                  <a:cubicBezTo>
                    <a:pt x="1791149" y="3099254"/>
                    <a:pt x="1798604" y="3102854"/>
                    <a:pt x="1804196" y="3102854"/>
                  </a:cubicBezTo>
                  <a:cubicBezTo>
                    <a:pt x="1813515" y="3102854"/>
                    <a:pt x="1817243" y="3107653"/>
                    <a:pt x="1820970" y="3111253"/>
                  </a:cubicBezTo>
                  <a:cubicBezTo>
                    <a:pt x="1832154" y="3112452"/>
                    <a:pt x="1843336" y="3112452"/>
                    <a:pt x="1848928" y="3119652"/>
                  </a:cubicBezTo>
                  <a:cubicBezTo>
                    <a:pt x="1848928" y="3120852"/>
                    <a:pt x="1850792" y="3120852"/>
                    <a:pt x="1852656" y="3120852"/>
                  </a:cubicBezTo>
                  <a:cubicBezTo>
                    <a:pt x="1860111" y="3122052"/>
                    <a:pt x="1867566" y="3123251"/>
                    <a:pt x="1875022" y="3125651"/>
                  </a:cubicBezTo>
                  <a:cubicBezTo>
                    <a:pt x="1878749" y="3126851"/>
                    <a:pt x="1882477" y="3129251"/>
                    <a:pt x="1888069" y="3131651"/>
                  </a:cubicBezTo>
                  <a:cubicBezTo>
                    <a:pt x="1889932" y="3131651"/>
                    <a:pt x="1889932" y="3132850"/>
                    <a:pt x="1891796" y="3132850"/>
                  </a:cubicBezTo>
                  <a:cubicBezTo>
                    <a:pt x="1904843" y="3132850"/>
                    <a:pt x="1908571" y="3138850"/>
                    <a:pt x="1916026" y="3143649"/>
                  </a:cubicBezTo>
                  <a:cubicBezTo>
                    <a:pt x="1927209" y="3149648"/>
                    <a:pt x="1940256" y="3155648"/>
                    <a:pt x="1949575" y="3162847"/>
                  </a:cubicBezTo>
                  <a:cubicBezTo>
                    <a:pt x="1955167" y="3167646"/>
                    <a:pt x="1964486" y="3170046"/>
                    <a:pt x="1970077" y="3172446"/>
                  </a:cubicBezTo>
                  <a:lnTo>
                    <a:pt x="1981260" y="3176046"/>
                  </a:lnTo>
                  <a:cubicBezTo>
                    <a:pt x="1984988" y="3178445"/>
                    <a:pt x="1988716" y="3180845"/>
                    <a:pt x="1994307" y="3183245"/>
                  </a:cubicBezTo>
                  <a:cubicBezTo>
                    <a:pt x="1999899" y="3184445"/>
                    <a:pt x="2001763" y="3189244"/>
                    <a:pt x="2009218" y="3188044"/>
                  </a:cubicBezTo>
                  <a:cubicBezTo>
                    <a:pt x="2012946" y="3188044"/>
                    <a:pt x="2016673" y="3189244"/>
                    <a:pt x="2020401" y="3190444"/>
                  </a:cubicBezTo>
                  <a:cubicBezTo>
                    <a:pt x="2025993" y="3192844"/>
                    <a:pt x="2027856" y="3195243"/>
                    <a:pt x="2035312" y="3195243"/>
                  </a:cubicBezTo>
                  <a:cubicBezTo>
                    <a:pt x="2039040" y="3195243"/>
                    <a:pt x="2042767" y="3197643"/>
                    <a:pt x="2044631" y="3198843"/>
                  </a:cubicBezTo>
                  <a:cubicBezTo>
                    <a:pt x="2053950" y="3201383"/>
                    <a:pt x="2063269" y="3201383"/>
                    <a:pt x="2068861" y="3194044"/>
                  </a:cubicBezTo>
                  <a:lnTo>
                    <a:pt x="2070725" y="3192844"/>
                  </a:lnTo>
                  <a:cubicBezTo>
                    <a:pt x="2078180" y="3195243"/>
                    <a:pt x="2078180" y="3190444"/>
                    <a:pt x="2080044" y="3188044"/>
                  </a:cubicBezTo>
                  <a:cubicBezTo>
                    <a:pt x="2081908" y="3186844"/>
                    <a:pt x="2085636" y="3185645"/>
                    <a:pt x="2087499" y="3184445"/>
                  </a:cubicBezTo>
                  <a:cubicBezTo>
                    <a:pt x="2091227" y="3182045"/>
                    <a:pt x="2094955" y="3180845"/>
                    <a:pt x="2100546" y="3178445"/>
                  </a:cubicBezTo>
                  <a:cubicBezTo>
                    <a:pt x="2102410" y="3177245"/>
                    <a:pt x="2106138" y="3176046"/>
                    <a:pt x="2108002" y="3176046"/>
                  </a:cubicBezTo>
                  <a:cubicBezTo>
                    <a:pt x="2117321" y="3176046"/>
                    <a:pt x="2122912" y="3173646"/>
                    <a:pt x="2130368" y="3168846"/>
                  </a:cubicBezTo>
                  <a:cubicBezTo>
                    <a:pt x="2135959" y="3165247"/>
                    <a:pt x="2145278" y="3162847"/>
                    <a:pt x="2152734" y="3160447"/>
                  </a:cubicBezTo>
                  <a:cubicBezTo>
                    <a:pt x="2160189" y="3158048"/>
                    <a:pt x="2167644" y="3155648"/>
                    <a:pt x="2176964" y="3154448"/>
                  </a:cubicBezTo>
                  <a:cubicBezTo>
                    <a:pt x="2182555" y="3153248"/>
                    <a:pt x="2188147" y="3153248"/>
                    <a:pt x="2193738" y="3153248"/>
                  </a:cubicBezTo>
                  <a:lnTo>
                    <a:pt x="2197466" y="3153248"/>
                  </a:lnTo>
                  <a:cubicBezTo>
                    <a:pt x="2204921" y="3150848"/>
                    <a:pt x="2212377" y="3147249"/>
                    <a:pt x="2221696" y="3144849"/>
                  </a:cubicBezTo>
                  <a:lnTo>
                    <a:pt x="2227287" y="3144849"/>
                  </a:lnTo>
                  <a:cubicBezTo>
                    <a:pt x="2236606" y="3147249"/>
                    <a:pt x="2245926" y="3147249"/>
                    <a:pt x="2255245" y="3142449"/>
                  </a:cubicBezTo>
                  <a:cubicBezTo>
                    <a:pt x="2257109" y="3141249"/>
                    <a:pt x="2260836" y="3140050"/>
                    <a:pt x="2262700" y="3138850"/>
                  </a:cubicBezTo>
                  <a:cubicBezTo>
                    <a:pt x="2272019" y="3141249"/>
                    <a:pt x="2281338" y="3146049"/>
                    <a:pt x="2292522" y="3146049"/>
                  </a:cubicBezTo>
                  <a:cubicBezTo>
                    <a:pt x="2296249" y="3146049"/>
                    <a:pt x="2301841" y="3144849"/>
                    <a:pt x="2305568" y="3143649"/>
                  </a:cubicBezTo>
                  <a:cubicBezTo>
                    <a:pt x="2313024" y="3143649"/>
                    <a:pt x="2320479" y="3143649"/>
                    <a:pt x="2326071" y="3142449"/>
                  </a:cubicBezTo>
                  <a:cubicBezTo>
                    <a:pt x="2333526" y="3141249"/>
                    <a:pt x="2342845" y="3142449"/>
                    <a:pt x="2350301" y="3140050"/>
                  </a:cubicBezTo>
                  <a:cubicBezTo>
                    <a:pt x="2354028" y="3134050"/>
                    <a:pt x="2355892" y="3134050"/>
                    <a:pt x="2365211" y="3135250"/>
                  </a:cubicBezTo>
                  <a:cubicBezTo>
                    <a:pt x="2376394" y="3136450"/>
                    <a:pt x="2383850" y="3135250"/>
                    <a:pt x="2391305" y="3129251"/>
                  </a:cubicBezTo>
                  <a:cubicBezTo>
                    <a:pt x="2395033" y="3125651"/>
                    <a:pt x="2404352" y="3125651"/>
                    <a:pt x="2409943" y="3123251"/>
                  </a:cubicBezTo>
                  <a:cubicBezTo>
                    <a:pt x="2411807" y="3123251"/>
                    <a:pt x="2413671" y="3122052"/>
                    <a:pt x="2415535" y="3122052"/>
                  </a:cubicBezTo>
                  <a:cubicBezTo>
                    <a:pt x="2419262" y="3120852"/>
                    <a:pt x="2421126" y="3120852"/>
                    <a:pt x="2424854" y="3119652"/>
                  </a:cubicBezTo>
                  <a:cubicBezTo>
                    <a:pt x="2434173" y="3117252"/>
                    <a:pt x="2443493" y="3116052"/>
                    <a:pt x="2452812" y="3112452"/>
                  </a:cubicBezTo>
                  <a:cubicBezTo>
                    <a:pt x="2462131" y="3108853"/>
                    <a:pt x="2469586" y="3106453"/>
                    <a:pt x="2478906" y="3111253"/>
                  </a:cubicBezTo>
                  <a:lnTo>
                    <a:pt x="2482633" y="3111253"/>
                  </a:lnTo>
                  <a:cubicBezTo>
                    <a:pt x="2486361" y="3110053"/>
                    <a:pt x="2488225" y="3110053"/>
                    <a:pt x="2491952" y="3108853"/>
                  </a:cubicBezTo>
                  <a:cubicBezTo>
                    <a:pt x="2491952" y="3105253"/>
                    <a:pt x="2491952" y="3100454"/>
                    <a:pt x="2499408" y="3096854"/>
                  </a:cubicBezTo>
                  <a:cubicBezTo>
                    <a:pt x="2501272" y="3095654"/>
                    <a:pt x="2501272" y="3093255"/>
                    <a:pt x="2504999" y="3092055"/>
                  </a:cubicBezTo>
                  <a:cubicBezTo>
                    <a:pt x="2508727" y="3089655"/>
                    <a:pt x="2514318" y="3089655"/>
                    <a:pt x="2518046" y="3090855"/>
                  </a:cubicBezTo>
                  <a:cubicBezTo>
                    <a:pt x="2519910" y="3092055"/>
                    <a:pt x="2523638" y="3090855"/>
                    <a:pt x="2525501" y="3090855"/>
                  </a:cubicBezTo>
                  <a:cubicBezTo>
                    <a:pt x="2536684" y="3089655"/>
                    <a:pt x="2549731" y="3089655"/>
                    <a:pt x="2560914" y="3088455"/>
                  </a:cubicBezTo>
                  <a:cubicBezTo>
                    <a:pt x="2572097" y="3087255"/>
                    <a:pt x="2583280" y="3086056"/>
                    <a:pt x="2594464" y="3083656"/>
                  </a:cubicBezTo>
                  <a:cubicBezTo>
                    <a:pt x="2601919" y="3081256"/>
                    <a:pt x="2609374" y="3082456"/>
                    <a:pt x="2616829" y="3082456"/>
                  </a:cubicBezTo>
                  <a:cubicBezTo>
                    <a:pt x="2631740" y="3083656"/>
                    <a:pt x="2644787" y="3083656"/>
                    <a:pt x="2657834" y="3078856"/>
                  </a:cubicBezTo>
                  <a:lnTo>
                    <a:pt x="2654106" y="3076457"/>
                  </a:lnTo>
                  <a:cubicBezTo>
                    <a:pt x="2657834" y="3075257"/>
                    <a:pt x="2661562" y="3075257"/>
                    <a:pt x="2667153" y="3075257"/>
                  </a:cubicBezTo>
                  <a:cubicBezTo>
                    <a:pt x="2670881" y="3078856"/>
                    <a:pt x="2676472" y="3076457"/>
                    <a:pt x="2680200" y="3074057"/>
                  </a:cubicBezTo>
                  <a:cubicBezTo>
                    <a:pt x="2685792" y="3070457"/>
                    <a:pt x="2691383" y="3071657"/>
                    <a:pt x="2698838" y="3071657"/>
                  </a:cubicBezTo>
                  <a:cubicBezTo>
                    <a:pt x="2706294" y="3072857"/>
                    <a:pt x="2715613" y="3070457"/>
                    <a:pt x="2724932" y="3069257"/>
                  </a:cubicBezTo>
                  <a:cubicBezTo>
                    <a:pt x="2726796" y="3069257"/>
                    <a:pt x="2728660" y="3066858"/>
                    <a:pt x="2728660" y="3065658"/>
                  </a:cubicBezTo>
                  <a:cubicBezTo>
                    <a:pt x="2732388" y="3065658"/>
                    <a:pt x="2736115" y="3064458"/>
                    <a:pt x="2741707" y="3064458"/>
                  </a:cubicBezTo>
                  <a:lnTo>
                    <a:pt x="2749162" y="3064458"/>
                  </a:lnTo>
                  <a:cubicBezTo>
                    <a:pt x="2756617" y="3066858"/>
                    <a:pt x="2764073" y="3066858"/>
                    <a:pt x="2771528" y="3064458"/>
                  </a:cubicBezTo>
                  <a:cubicBezTo>
                    <a:pt x="2773392" y="3063258"/>
                    <a:pt x="2777120" y="3063258"/>
                    <a:pt x="2778984" y="3063258"/>
                  </a:cubicBezTo>
                  <a:cubicBezTo>
                    <a:pt x="2784575" y="3062058"/>
                    <a:pt x="2790167" y="3063258"/>
                    <a:pt x="2793894" y="3059659"/>
                  </a:cubicBezTo>
                  <a:cubicBezTo>
                    <a:pt x="2795758" y="3058459"/>
                    <a:pt x="2799486" y="3059659"/>
                    <a:pt x="2803213" y="3058459"/>
                  </a:cubicBezTo>
                  <a:lnTo>
                    <a:pt x="2857265" y="3058459"/>
                  </a:lnTo>
                  <a:cubicBezTo>
                    <a:pt x="2864720" y="3058459"/>
                    <a:pt x="2874039" y="3059659"/>
                    <a:pt x="2881494" y="3060859"/>
                  </a:cubicBezTo>
                  <a:cubicBezTo>
                    <a:pt x="2890814" y="3062058"/>
                    <a:pt x="2898269" y="3060859"/>
                    <a:pt x="2905725" y="3059659"/>
                  </a:cubicBezTo>
                  <a:lnTo>
                    <a:pt x="2918771" y="3059659"/>
                  </a:lnTo>
                  <a:cubicBezTo>
                    <a:pt x="2924363" y="3059659"/>
                    <a:pt x="2929954" y="3060859"/>
                    <a:pt x="2935546" y="3059659"/>
                  </a:cubicBezTo>
                  <a:cubicBezTo>
                    <a:pt x="2939273" y="3059659"/>
                    <a:pt x="2941137" y="3057259"/>
                    <a:pt x="2943001" y="3054859"/>
                  </a:cubicBezTo>
                  <a:cubicBezTo>
                    <a:pt x="2946729" y="3051259"/>
                    <a:pt x="2952321" y="3050060"/>
                    <a:pt x="2959776" y="3050060"/>
                  </a:cubicBezTo>
                  <a:cubicBezTo>
                    <a:pt x="2965367" y="3050060"/>
                    <a:pt x="2970959" y="3048860"/>
                    <a:pt x="2976550" y="3047660"/>
                  </a:cubicBezTo>
                  <a:lnTo>
                    <a:pt x="2980278" y="3047660"/>
                  </a:lnTo>
                  <a:cubicBezTo>
                    <a:pt x="2987733" y="3054859"/>
                    <a:pt x="2998916" y="3050060"/>
                    <a:pt x="3008236" y="3051259"/>
                  </a:cubicBezTo>
                  <a:lnTo>
                    <a:pt x="3011963" y="3051259"/>
                  </a:lnTo>
                  <a:cubicBezTo>
                    <a:pt x="3019418" y="3053659"/>
                    <a:pt x="3028738" y="3056059"/>
                    <a:pt x="3036193" y="3057259"/>
                  </a:cubicBezTo>
                  <a:cubicBezTo>
                    <a:pt x="3045512" y="3058459"/>
                    <a:pt x="3052968" y="3064458"/>
                    <a:pt x="3060423" y="3064458"/>
                  </a:cubicBezTo>
                  <a:cubicBezTo>
                    <a:pt x="3073470" y="3064458"/>
                    <a:pt x="3084653" y="3070457"/>
                    <a:pt x="3095836" y="3071657"/>
                  </a:cubicBezTo>
                  <a:cubicBezTo>
                    <a:pt x="3105155" y="3072857"/>
                    <a:pt x="3114474" y="3075257"/>
                    <a:pt x="3123794" y="3077657"/>
                  </a:cubicBezTo>
                  <a:cubicBezTo>
                    <a:pt x="3127521" y="3078856"/>
                    <a:pt x="3133113" y="3077657"/>
                    <a:pt x="3136840" y="3077657"/>
                  </a:cubicBezTo>
                  <a:cubicBezTo>
                    <a:pt x="3148024" y="3078856"/>
                    <a:pt x="3159206" y="3078856"/>
                    <a:pt x="3170390" y="3080056"/>
                  </a:cubicBezTo>
                  <a:lnTo>
                    <a:pt x="3172253" y="3080056"/>
                  </a:lnTo>
                  <a:cubicBezTo>
                    <a:pt x="3185300" y="3078856"/>
                    <a:pt x="3198347" y="3081256"/>
                    <a:pt x="3211394" y="3081256"/>
                  </a:cubicBezTo>
                  <a:cubicBezTo>
                    <a:pt x="3213258" y="2867680"/>
                    <a:pt x="3203939" y="2654104"/>
                    <a:pt x="3192756" y="2440528"/>
                  </a:cubicBezTo>
                  <a:cubicBezTo>
                    <a:pt x="3181573" y="2237750"/>
                    <a:pt x="3170390" y="2034973"/>
                    <a:pt x="3168526" y="1832196"/>
                  </a:cubicBezTo>
                  <a:cubicBezTo>
                    <a:pt x="3168526" y="1730207"/>
                    <a:pt x="3170390" y="1629418"/>
                    <a:pt x="3174117" y="1527430"/>
                  </a:cubicBezTo>
                  <a:cubicBezTo>
                    <a:pt x="3179709" y="1425441"/>
                    <a:pt x="3190892" y="1323452"/>
                    <a:pt x="3198347" y="1221464"/>
                  </a:cubicBezTo>
                  <a:cubicBezTo>
                    <a:pt x="3218932" y="898700"/>
                    <a:pt x="3207666" y="574736"/>
                    <a:pt x="3200211" y="251972"/>
                  </a:cubicBezTo>
                  <a:cubicBezTo>
                    <a:pt x="3194620" y="250772"/>
                    <a:pt x="3190892" y="249572"/>
                    <a:pt x="3187164" y="248372"/>
                  </a:cubicBezTo>
                  <a:cubicBezTo>
                    <a:pt x="3181573" y="245973"/>
                    <a:pt x="3175981" y="244773"/>
                    <a:pt x="3168526" y="245973"/>
                  </a:cubicBezTo>
                  <a:lnTo>
                    <a:pt x="3157343" y="245973"/>
                  </a:lnTo>
                  <a:cubicBezTo>
                    <a:pt x="3151751" y="245973"/>
                    <a:pt x="3144296" y="245973"/>
                    <a:pt x="3140568" y="250772"/>
                  </a:cubicBezTo>
                  <a:cubicBezTo>
                    <a:pt x="3140568" y="250772"/>
                    <a:pt x="3138704" y="251972"/>
                    <a:pt x="3136840" y="251972"/>
                  </a:cubicBezTo>
                  <a:lnTo>
                    <a:pt x="3129385" y="251972"/>
                  </a:lnTo>
                  <a:cubicBezTo>
                    <a:pt x="3127521" y="249572"/>
                    <a:pt x="3131249" y="244773"/>
                    <a:pt x="3121930" y="245973"/>
                  </a:cubicBezTo>
                  <a:cubicBezTo>
                    <a:pt x="3118202" y="245973"/>
                    <a:pt x="3112610" y="247172"/>
                    <a:pt x="3108883" y="247172"/>
                  </a:cubicBezTo>
                  <a:lnTo>
                    <a:pt x="3080925" y="247172"/>
                  </a:lnTo>
                  <a:cubicBezTo>
                    <a:pt x="3079061" y="244773"/>
                    <a:pt x="3077198" y="242373"/>
                    <a:pt x="3073470" y="238773"/>
                  </a:cubicBezTo>
                  <a:cubicBezTo>
                    <a:pt x="3071606" y="236374"/>
                    <a:pt x="3069742" y="235174"/>
                    <a:pt x="3064151" y="237573"/>
                  </a:cubicBezTo>
                  <a:cubicBezTo>
                    <a:pt x="3060423" y="238773"/>
                    <a:pt x="3058559" y="238773"/>
                    <a:pt x="3056695" y="236374"/>
                  </a:cubicBezTo>
                  <a:cubicBezTo>
                    <a:pt x="3051104" y="230374"/>
                    <a:pt x="3045512" y="225575"/>
                    <a:pt x="3034329" y="224375"/>
                  </a:cubicBezTo>
                  <a:cubicBezTo>
                    <a:pt x="3032465" y="224375"/>
                    <a:pt x="3030602" y="221975"/>
                    <a:pt x="3028738" y="220775"/>
                  </a:cubicBezTo>
                  <a:cubicBezTo>
                    <a:pt x="3025010" y="218376"/>
                    <a:pt x="3023146" y="215976"/>
                    <a:pt x="3017555" y="215976"/>
                  </a:cubicBezTo>
                  <a:cubicBezTo>
                    <a:pt x="3015691" y="215976"/>
                    <a:pt x="3011963" y="213576"/>
                    <a:pt x="3011963" y="212376"/>
                  </a:cubicBezTo>
                  <a:cubicBezTo>
                    <a:pt x="3010099" y="207577"/>
                    <a:pt x="3010099" y="203977"/>
                    <a:pt x="3010099" y="199178"/>
                  </a:cubicBezTo>
                  <a:cubicBezTo>
                    <a:pt x="3008236" y="194378"/>
                    <a:pt x="3004508" y="189579"/>
                    <a:pt x="2998916" y="187179"/>
                  </a:cubicBezTo>
                  <a:cubicBezTo>
                    <a:pt x="2989597" y="183579"/>
                    <a:pt x="2982142" y="178780"/>
                    <a:pt x="2972823" y="175180"/>
                  </a:cubicBezTo>
                  <a:cubicBezTo>
                    <a:pt x="2970959" y="173981"/>
                    <a:pt x="2967231" y="172781"/>
                    <a:pt x="2963503" y="172781"/>
                  </a:cubicBezTo>
                  <a:cubicBezTo>
                    <a:pt x="2957912" y="171581"/>
                    <a:pt x="2952321" y="170381"/>
                    <a:pt x="2946729" y="170381"/>
                  </a:cubicBezTo>
                  <a:cubicBezTo>
                    <a:pt x="2941137" y="170381"/>
                    <a:pt x="2933682" y="170381"/>
                    <a:pt x="2928090" y="172781"/>
                  </a:cubicBezTo>
                  <a:cubicBezTo>
                    <a:pt x="2916907" y="176380"/>
                    <a:pt x="2907588" y="171581"/>
                    <a:pt x="2898269" y="171581"/>
                  </a:cubicBezTo>
                  <a:cubicBezTo>
                    <a:pt x="2888950" y="170381"/>
                    <a:pt x="2879631" y="167981"/>
                    <a:pt x="2872175" y="166781"/>
                  </a:cubicBezTo>
                  <a:lnTo>
                    <a:pt x="2847945" y="166781"/>
                  </a:lnTo>
                  <a:cubicBezTo>
                    <a:pt x="2827443" y="169181"/>
                    <a:pt x="2810669" y="161982"/>
                    <a:pt x="2790166" y="160782"/>
                  </a:cubicBezTo>
                  <a:cubicBezTo>
                    <a:pt x="2784575" y="160782"/>
                    <a:pt x="2778984" y="157182"/>
                    <a:pt x="2773392" y="154783"/>
                  </a:cubicBezTo>
                  <a:cubicBezTo>
                    <a:pt x="2769664" y="152383"/>
                    <a:pt x="2765937" y="152383"/>
                    <a:pt x="2760345" y="153583"/>
                  </a:cubicBezTo>
                  <a:cubicBezTo>
                    <a:pt x="2752890" y="154783"/>
                    <a:pt x="2745434" y="153583"/>
                    <a:pt x="2737979" y="154783"/>
                  </a:cubicBezTo>
                  <a:cubicBezTo>
                    <a:pt x="2726796" y="157182"/>
                    <a:pt x="2717477" y="151183"/>
                    <a:pt x="2706294" y="151183"/>
                  </a:cubicBezTo>
                  <a:cubicBezTo>
                    <a:pt x="2696974" y="152383"/>
                    <a:pt x="2687655" y="152383"/>
                    <a:pt x="2678336" y="153583"/>
                  </a:cubicBezTo>
                  <a:lnTo>
                    <a:pt x="2655970" y="157182"/>
                  </a:lnTo>
                  <a:cubicBezTo>
                    <a:pt x="2641059" y="161982"/>
                    <a:pt x="2629876" y="155983"/>
                    <a:pt x="2616829" y="153583"/>
                  </a:cubicBezTo>
                  <a:cubicBezTo>
                    <a:pt x="2607510" y="152383"/>
                    <a:pt x="2601919" y="149983"/>
                    <a:pt x="2594463" y="146384"/>
                  </a:cubicBezTo>
                  <a:cubicBezTo>
                    <a:pt x="2587008" y="142784"/>
                    <a:pt x="2579553" y="146384"/>
                    <a:pt x="2573961" y="146384"/>
                  </a:cubicBezTo>
                  <a:cubicBezTo>
                    <a:pt x="2568370" y="146384"/>
                    <a:pt x="2564642" y="149983"/>
                    <a:pt x="2560914" y="151183"/>
                  </a:cubicBezTo>
                  <a:cubicBezTo>
                    <a:pt x="2555323" y="152383"/>
                    <a:pt x="2549731" y="152383"/>
                    <a:pt x="2544140" y="152383"/>
                  </a:cubicBezTo>
                  <a:cubicBezTo>
                    <a:pt x="2538548" y="152383"/>
                    <a:pt x="2531093" y="151183"/>
                    <a:pt x="2525501" y="152383"/>
                  </a:cubicBezTo>
                  <a:cubicBezTo>
                    <a:pt x="2516182" y="154783"/>
                    <a:pt x="2508727" y="158382"/>
                    <a:pt x="2501271" y="160782"/>
                  </a:cubicBezTo>
                  <a:cubicBezTo>
                    <a:pt x="2499408" y="161982"/>
                    <a:pt x="2497544" y="163182"/>
                    <a:pt x="2495680" y="163182"/>
                  </a:cubicBezTo>
                  <a:cubicBezTo>
                    <a:pt x="2482633" y="167981"/>
                    <a:pt x="2467722" y="169181"/>
                    <a:pt x="2450948" y="169181"/>
                  </a:cubicBezTo>
                  <a:cubicBezTo>
                    <a:pt x="2441629" y="169181"/>
                    <a:pt x="2432309" y="169181"/>
                    <a:pt x="2422990" y="167981"/>
                  </a:cubicBezTo>
                  <a:cubicBezTo>
                    <a:pt x="2417399" y="167981"/>
                    <a:pt x="2413671" y="164382"/>
                    <a:pt x="2409943" y="164382"/>
                  </a:cubicBezTo>
                  <a:cubicBezTo>
                    <a:pt x="2396897" y="163182"/>
                    <a:pt x="2385713" y="163182"/>
                    <a:pt x="2372666" y="163182"/>
                  </a:cubicBezTo>
                  <a:cubicBezTo>
                    <a:pt x="2370803" y="163182"/>
                    <a:pt x="2368939" y="164382"/>
                    <a:pt x="2367075" y="164382"/>
                  </a:cubicBezTo>
                  <a:cubicBezTo>
                    <a:pt x="2359620" y="166781"/>
                    <a:pt x="2352164" y="170381"/>
                    <a:pt x="2344709" y="172781"/>
                  </a:cubicBezTo>
                  <a:cubicBezTo>
                    <a:pt x="2331662" y="175180"/>
                    <a:pt x="2318615" y="177580"/>
                    <a:pt x="2305568" y="178780"/>
                  </a:cubicBezTo>
                  <a:lnTo>
                    <a:pt x="2299977" y="178780"/>
                  </a:lnTo>
                  <a:cubicBezTo>
                    <a:pt x="2288794" y="175180"/>
                    <a:pt x="2279475" y="178780"/>
                    <a:pt x="2268292" y="179980"/>
                  </a:cubicBezTo>
                  <a:cubicBezTo>
                    <a:pt x="2257109" y="182380"/>
                    <a:pt x="2245925" y="185979"/>
                    <a:pt x="2234743" y="188379"/>
                  </a:cubicBezTo>
                  <a:cubicBezTo>
                    <a:pt x="2231015" y="189579"/>
                    <a:pt x="2227287" y="188379"/>
                    <a:pt x="2223559" y="187179"/>
                  </a:cubicBezTo>
                  <a:cubicBezTo>
                    <a:pt x="2217968" y="185979"/>
                    <a:pt x="2214240" y="185979"/>
                    <a:pt x="2210513" y="188379"/>
                  </a:cubicBezTo>
                  <a:cubicBezTo>
                    <a:pt x="2208649" y="189579"/>
                    <a:pt x="2206785" y="189579"/>
                    <a:pt x="2204921" y="189579"/>
                  </a:cubicBezTo>
                  <a:cubicBezTo>
                    <a:pt x="2199330" y="190779"/>
                    <a:pt x="2193738" y="190779"/>
                    <a:pt x="2190010" y="191979"/>
                  </a:cubicBezTo>
                  <a:cubicBezTo>
                    <a:pt x="2182555" y="195578"/>
                    <a:pt x="2175100" y="194378"/>
                    <a:pt x="2167644" y="196778"/>
                  </a:cubicBezTo>
                  <a:cubicBezTo>
                    <a:pt x="2160189" y="199178"/>
                    <a:pt x="2152734" y="199178"/>
                    <a:pt x="2147142" y="202777"/>
                  </a:cubicBezTo>
                  <a:cubicBezTo>
                    <a:pt x="2145278" y="203977"/>
                    <a:pt x="2141551" y="203977"/>
                    <a:pt x="2137823" y="203977"/>
                  </a:cubicBezTo>
                  <a:cubicBezTo>
                    <a:pt x="2128504" y="205177"/>
                    <a:pt x="2121048" y="208777"/>
                    <a:pt x="2115457" y="213576"/>
                  </a:cubicBezTo>
                  <a:cubicBezTo>
                    <a:pt x="2108001" y="218376"/>
                    <a:pt x="2100546" y="221975"/>
                    <a:pt x="2093091" y="225575"/>
                  </a:cubicBezTo>
                  <a:cubicBezTo>
                    <a:pt x="2091227" y="226775"/>
                    <a:pt x="2085635" y="226775"/>
                    <a:pt x="2083771" y="226775"/>
                  </a:cubicBezTo>
                  <a:cubicBezTo>
                    <a:pt x="2076316" y="226775"/>
                    <a:pt x="2068861" y="225575"/>
                    <a:pt x="2063269" y="224375"/>
                  </a:cubicBezTo>
                  <a:cubicBezTo>
                    <a:pt x="2059542" y="224375"/>
                    <a:pt x="2057678" y="223175"/>
                    <a:pt x="2053950" y="223175"/>
                  </a:cubicBezTo>
                  <a:cubicBezTo>
                    <a:pt x="2042767" y="226775"/>
                    <a:pt x="2029720" y="224375"/>
                    <a:pt x="2018537" y="224375"/>
                  </a:cubicBezTo>
                  <a:cubicBezTo>
                    <a:pt x="2016673" y="224375"/>
                    <a:pt x="2012946" y="223175"/>
                    <a:pt x="2011082" y="221975"/>
                  </a:cubicBezTo>
                  <a:cubicBezTo>
                    <a:pt x="2003626" y="218376"/>
                    <a:pt x="1996171" y="218376"/>
                    <a:pt x="1988716" y="220775"/>
                  </a:cubicBezTo>
                  <a:cubicBezTo>
                    <a:pt x="1983124" y="221975"/>
                    <a:pt x="1977533" y="221975"/>
                    <a:pt x="1973805" y="219575"/>
                  </a:cubicBezTo>
                  <a:cubicBezTo>
                    <a:pt x="1966350" y="215976"/>
                    <a:pt x="1957030" y="213576"/>
                    <a:pt x="1947711" y="212376"/>
                  </a:cubicBezTo>
                  <a:cubicBezTo>
                    <a:pt x="1940256" y="211176"/>
                    <a:pt x="1932801" y="208777"/>
                    <a:pt x="1925345" y="206377"/>
                  </a:cubicBezTo>
                  <a:cubicBezTo>
                    <a:pt x="1921618" y="205177"/>
                    <a:pt x="1917890" y="206377"/>
                    <a:pt x="1914162" y="206377"/>
                  </a:cubicBezTo>
                  <a:cubicBezTo>
                    <a:pt x="1910434" y="206377"/>
                    <a:pt x="1908571" y="207577"/>
                    <a:pt x="1904843" y="207577"/>
                  </a:cubicBezTo>
                  <a:cubicBezTo>
                    <a:pt x="1893660" y="208777"/>
                    <a:pt x="1882477" y="211176"/>
                    <a:pt x="1873158" y="209977"/>
                  </a:cubicBezTo>
                  <a:cubicBezTo>
                    <a:pt x="1860111" y="207577"/>
                    <a:pt x="1847064" y="208777"/>
                    <a:pt x="1835881" y="203977"/>
                  </a:cubicBezTo>
                  <a:cubicBezTo>
                    <a:pt x="1830289" y="201577"/>
                    <a:pt x="1828425" y="203977"/>
                    <a:pt x="1824698" y="203977"/>
                  </a:cubicBezTo>
                  <a:cubicBezTo>
                    <a:pt x="1822834" y="203977"/>
                    <a:pt x="1820970" y="203977"/>
                    <a:pt x="1817243" y="205177"/>
                  </a:cubicBezTo>
                  <a:cubicBezTo>
                    <a:pt x="1815379" y="208777"/>
                    <a:pt x="1807923" y="211176"/>
                    <a:pt x="1798604" y="208777"/>
                  </a:cubicBezTo>
                  <a:cubicBezTo>
                    <a:pt x="1793013" y="207577"/>
                    <a:pt x="1789285" y="207577"/>
                    <a:pt x="1783693" y="208777"/>
                  </a:cubicBezTo>
                  <a:cubicBezTo>
                    <a:pt x="1778102" y="209977"/>
                    <a:pt x="1772510" y="209977"/>
                    <a:pt x="1765055" y="211176"/>
                  </a:cubicBezTo>
                  <a:lnTo>
                    <a:pt x="1763191" y="211176"/>
                  </a:lnTo>
                  <a:cubicBezTo>
                    <a:pt x="1748281" y="217176"/>
                    <a:pt x="1733370" y="212376"/>
                    <a:pt x="1716595" y="212376"/>
                  </a:cubicBezTo>
                  <a:lnTo>
                    <a:pt x="1707276" y="212376"/>
                  </a:lnTo>
                  <a:cubicBezTo>
                    <a:pt x="1696093" y="213576"/>
                    <a:pt x="1690501" y="207577"/>
                    <a:pt x="1683046" y="203977"/>
                  </a:cubicBezTo>
                  <a:cubicBezTo>
                    <a:pt x="1675591" y="200378"/>
                    <a:pt x="1668135" y="195578"/>
                    <a:pt x="1660680" y="193178"/>
                  </a:cubicBezTo>
                  <a:cubicBezTo>
                    <a:pt x="1658816" y="191979"/>
                    <a:pt x="1653225" y="193178"/>
                    <a:pt x="1649497" y="193178"/>
                  </a:cubicBezTo>
                  <a:lnTo>
                    <a:pt x="1632722" y="193178"/>
                  </a:lnTo>
                  <a:lnTo>
                    <a:pt x="1630859" y="191979"/>
                  </a:lnTo>
                  <a:cubicBezTo>
                    <a:pt x="1617812" y="194378"/>
                    <a:pt x="1610356" y="189579"/>
                    <a:pt x="1601037" y="184779"/>
                  </a:cubicBezTo>
                  <a:cubicBezTo>
                    <a:pt x="1595446" y="182380"/>
                    <a:pt x="1587990" y="179980"/>
                    <a:pt x="1582399" y="178780"/>
                  </a:cubicBezTo>
                  <a:cubicBezTo>
                    <a:pt x="1574943" y="176380"/>
                    <a:pt x="1565624" y="175180"/>
                    <a:pt x="1561897" y="169181"/>
                  </a:cubicBezTo>
                  <a:cubicBezTo>
                    <a:pt x="1560033" y="166781"/>
                    <a:pt x="1556305" y="166781"/>
                    <a:pt x="1554441" y="164382"/>
                  </a:cubicBezTo>
                  <a:cubicBezTo>
                    <a:pt x="1552577" y="161982"/>
                    <a:pt x="1550714" y="159582"/>
                    <a:pt x="1550714" y="158382"/>
                  </a:cubicBezTo>
                  <a:cubicBezTo>
                    <a:pt x="1550714" y="155983"/>
                    <a:pt x="1552577" y="153583"/>
                    <a:pt x="1554441" y="151183"/>
                  </a:cubicBezTo>
                  <a:cubicBezTo>
                    <a:pt x="1556305" y="147583"/>
                    <a:pt x="1552577" y="143984"/>
                    <a:pt x="1546986" y="141584"/>
                  </a:cubicBezTo>
                  <a:cubicBezTo>
                    <a:pt x="1545122" y="140384"/>
                    <a:pt x="1541394" y="140384"/>
                    <a:pt x="1541394" y="139184"/>
                  </a:cubicBezTo>
                  <a:cubicBezTo>
                    <a:pt x="1537667" y="131985"/>
                    <a:pt x="1528348" y="129585"/>
                    <a:pt x="1520892" y="123586"/>
                  </a:cubicBezTo>
                  <a:cubicBezTo>
                    <a:pt x="1515301" y="119987"/>
                    <a:pt x="1511573" y="115187"/>
                    <a:pt x="1507845" y="110388"/>
                  </a:cubicBezTo>
                  <a:cubicBezTo>
                    <a:pt x="1504118" y="107988"/>
                    <a:pt x="1502254" y="105588"/>
                    <a:pt x="1496662" y="103188"/>
                  </a:cubicBezTo>
                  <a:cubicBezTo>
                    <a:pt x="1483615" y="99589"/>
                    <a:pt x="1470569" y="95989"/>
                    <a:pt x="1457522" y="91190"/>
                  </a:cubicBezTo>
                  <a:cubicBezTo>
                    <a:pt x="1457522" y="100789"/>
                    <a:pt x="1453794" y="98389"/>
                    <a:pt x="1451930" y="95989"/>
                  </a:cubicBezTo>
                  <a:cubicBezTo>
                    <a:pt x="1451930" y="92390"/>
                    <a:pt x="1448203" y="91190"/>
                    <a:pt x="1442611" y="91190"/>
                  </a:cubicBezTo>
                  <a:cubicBezTo>
                    <a:pt x="1442611" y="91190"/>
                    <a:pt x="1440747" y="91190"/>
                    <a:pt x="1440747" y="89990"/>
                  </a:cubicBezTo>
                  <a:cubicBezTo>
                    <a:pt x="1438883" y="82791"/>
                    <a:pt x="1429564" y="85190"/>
                    <a:pt x="1423973" y="83991"/>
                  </a:cubicBezTo>
                  <a:cubicBezTo>
                    <a:pt x="1420245" y="82791"/>
                    <a:pt x="1416517" y="81591"/>
                    <a:pt x="1412790" y="82791"/>
                  </a:cubicBezTo>
                  <a:cubicBezTo>
                    <a:pt x="1405334" y="83991"/>
                    <a:pt x="1399743" y="80391"/>
                    <a:pt x="1392287" y="79191"/>
                  </a:cubicBezTo>
                  <a:cubicBezTo>
                    <a:pt x="1390423" y="79191"/>
                    <a:pt x="1388560" y="79191"/>
                    <a:pt x="1386696" y="80391"/>
                  </a:cubicBezTo>
                  <a:cubicBezTo>
                    <a:pt x="1382968" y="82791"/>
                    <a:pt x="1379240" y="82791"/>
                    <a:pt x="1373649" y="80391"/>
                  </a:cubicBezTo>
                  <a:cubicBezTo>
                    <a:pt x="1366194" y="76791"/>
                    <a:pt x="1358738" y="76791"/>
                    <a:pt x="1349419" y="79191"/>
                  </a:cubicBezTo>
                  <a:cubicBezTo>
                    <a:pt x="1345691" y="80391"/>
                    <a:pt x="1341964" y="80391"/>
                    <a:pt x="1338236" y="79191"/>
                  </a:cubicBezTo>
                  <a:cubicBezTo>
                    <a:pt x="1330781" y="76791"/>
                    <a:pt x="1323325" y="73192"/>
                    <a:pt x="1314006" y="70792"/>
                  </a:cubicBezTo>
                  <a:cubicBezTo>
                    <a:pt x="1312142" y="70792"/>
                    <a:pt x="1310278" y="69592"/>
                    <a:pt x="1308415" y="69592"/>
                  </a:cubicBezTo>
                  <a:cubicBezTo>
                    <a:pt x="1297231" y="70792"/>
                    <a:pt x="1287912" y="68392"/>
                    <a:pt x="1276729" y="70792"/>
                  </a:cubicBezTo>
                  <a:cubicBezTo>
                    <a:pt x="1271138" y="71992"/>
                    <a:pt x="1263682" y="71992"/>
                    <a:pt x="1259955" y="76791"/>
                  </a:cubicBezTo>
                  <a:cubicBezTo>
                    <a:pt x="1258091" y="77991"/>
                    <a:pt x="1252499" y="77991"/>
                    <a:pt x="1248772" y="79191"/>
                  </a:cubicBezTo>
                  <a:cubicBezTo>
                    <a:pt x="1239452" y="80391"/>
                    <a:pt x="1230133" y="81591"/>
                    <a:pt x="1220814" y="79191"/>
                  </a:cubicBezTo>
                  <a:cubicBezTo>
                    <a:pt x="1213359" y="76791"/>
                    <a:pt x="1204040" y="77991"/>
                    <a:pt x="1196584" y="76791"/>
                  </a:cubicBezTo>
                  <a:cubicBezTo>
                    <a:pt x="1190993" y="75592"/>
                    <a:pt x="1187265" y="73192"/>
                    <a:pt x="1183537" y="71992"/>
                  </a:cubicBezTo>
                  <a:cubicBezTo>
                    <a:pt x="1181674" y="70792"/>
                    <a:pt x="1179810" y="69592"/>
                    <a:pt x="1177946" y="69592"/>
                  </a:cubicBezTo>
                  <a:cubicBezTo>
                    <a:pt x="1166763" y="67192"/>
                    <a:pt x="1157444" y="62393"/>
                    <a:pt x="1151852" y="56394"/>
                  </a:cubicBezTo>
                  <a:cubicBezTo>
                    <a:pt x="1148124" y="52794"/>
                    <a:pt x="1142533" y="49194"/>
                    <a:pt x="1138805" y="45595"/>
                  </a:cubicBezTo>
                  <a:cubicBezTo>
                    <a:pt x="1125758" y="43195"/>
                    <a:pt x="1127622" y="33596"/>
                    <a:pt x="1120167" y="28797"/>
                  </a:cubicBezTo>
                  <a:cubicBezTo>
                    <a:pt x="1114575" y="23997"/>
                    <a:pt x="1108984" y="21598"/>
                    <a:pt x="1099665" y="20398"/>
                  </a:cubicBezTo>
                  <a:lnTo>
                    <a:pt x="1097801" y="20398"/>
                  </a:lnTo>
                  <a:cubicBezTo>
                    <a:pt x="1088482" y="15598"/>
                    <a:pt x="1079163" y="19198"/>
                    <a:pt x="1067980" y="19198"/>
                  </a:cubicBezTo>
                  <a:cubicBezTo>
                    <a:pt x="1064252" y="19198"/>
                    <a:pt x="1058660" y="16798"/>
                    <a:pt x="1054933" y="15598"/>
                  </a:cubicBezTo>
                  <a:cubicBezTo>
                    <a:pt x="1053069" y="13198"/>
                    <a:pt x="1051205" y="11999"/>
                    <a:pt x="1049341" y="11999"/>
                  </a:cubicBezTo>
                  <a:cubicBezTo>
                    <a:pt x="1038158" y="10799"/>
                    <a:pt x="1028839" y="5999"/>
                    <a:pt x="1019520" y="0"/>
                  </a:cubicBezTo>
                  <a:cubicBezTo>
                    <a:pt x="1015792" y="1200"/>
                    <a:pt x="1012064" y="2400"/>
                    <a:pt x="1008337" y="2400"/>
                  </a:cubicBezTo>
                  <a:cubicBezTo>
                    <a:pt x="1004609" y="3600"/>
                    <a:pt x="999017" y="3600"/>
                    <a:pt x="993426" y="3600"/>
                  </a:cubicBezTo>
                  <a:cubicBezTo>
                    <a:pt x="985971" y="2400"/>
                    <a:pt x="978515" y="3600"/>
                    <a:pt x="971060" y="7199"/>
                  </a:cubicBezTo>
                  <a:cubicBezTo>
                    <a:pt x="967332" y="8399"/>
                    <a:pt x="965468" y="9599"/>
                    <a:pt x="961741" y="10799"/>
                  </a:cubicBezTo>
                  <a:cubicBezTo>
                    <a:pt x="958013" y="11999"/>
                    <a:pt x="956149" y="14398"/>
                    <a:pt x="952421" y="15598"/>
                  </a:cubicBezTo>
                  <a:cubicBezTo>
                    <a:pt x="950558" y="16798"/>
                    <a:pt x="946830" y="16798"/>
                    <a:pt x="944966" y="17998"/>
                  </a:cubicBezTo>
                  <a:lnTo>
                    <a:pt x="933783" y="21598"/>
                  </a:lnTo>
                  <a:cubicBezTo>
                    <a:pt x="933783" y="21598"/>
                    <a:pt x="931919" y="22797"/>
                    <a:pt x="931919" y="21598"/>
                  </a:cubicBezTo>
                  <a:cubicBezTo>
                    <a:pt x="924464" y="19198"/>
                    <a:pt x="918872" y="23997"/>
                    <a:pt x="913281" y="26397"/>
                  </a:cubicBezTo>
                  <a:cubicBezTo>
                    <a:pt x="907689" y="28797"/>
                    <a:pt x="900234" y="28797"/>
                    <a:pt x="894642" y="31196"/>
                  </a:cubicBezTo>
                  <a:lnTo>
                    <a:pt x="892779" y="31196"/>
                  </a:lnTo>
                  <a:cubicBezTo>
                    <a:pt x="883459" y="32396"/>
                    <a:pt x="874140" y="34796"/>
                    <a:pt x="864821" y="35996"/>
                  </a:cubicBezTo>
                  <a:cubicBezTo>
                    <a:pt x="861093" y="35996"/>
                    <a:pt x="859230" y="37196"/>
                    <a:pt x="855502" y="38396"/>
                  </a:cubicBezTo>
                  <a:cubicBezTo>
                    <a:pt x="849910" y="39596"/>
                    <a:pt x="844319" y="41995"/>
                    <a:pt x="838727" y="43195"/>
                  </a:cubicBezTo>
                  <a:cubicBezTo>
                    <a:pt x="835000" y="44395"/>
                    <a:pt x="829408" y="45595"/>
                    <a:pt x="825680" y="46795"/>
                  </a:cubicBezTo>
                  <a:lnTo>
                    <a:pt x="820089" y="46795"/>
                  </a:lnTo>
                  <a:cubicBezTo>
                    <a:pt x="820089" y="46795"/>
                    <a:pt x="816361" y="46795"/>
                    <a:pt x="814497" y="49194"/>
                  </a:cubicBezTo>
                  <a:cubicBezTo>
                    <a:pt x="807042" y="46795"/>
                    <a:pt x="797723" y="45595"/>
                    <a:pt x="790267" y="43195"/>
                  </a:cubicBezTo>
                  <a:cubicBezTo>
                    <a:pt x="784676" y="41995"/>
                    <a:pt x="771629" y="44395"/>
                    <a:pt x="767901" y="47995"/>
                  </a:cubicBezTo>
                  <a:cubicBezTo>
                    <a:pt x="766038" y="49194"/>
                    <a:pt x="764174" y="50394"/>
                    <a:pt x="762310" y="50394"/>
                  </a:cubicBezTo>
                  <a:cubicBezTo>
                    <a:pt x="760446" y="50394"/>
                    <a:pt x="756718" y="49194"/>
                    <a:pt x="754855" y="49194"/>
                  </a:cubicBezTo>
                  <a:cubicBezTo>
                    <a:pt x="752991" y="49194"/>
                    <a:pt x="751127" y="50394"/>
                    <a:pt x="747399" y="50394"/>
                  </a:cubicBezTo>
                  <a:cubicBezTo>
                    <a:pt x="747399" y="51594"/>
                    <a:pt x="749263" y="52794"/>
                    <a:pt x="749263" y="53994"/>
                  </a:cubicBezTo>
                  <a:cubicBezTo>
                    <a:pt x="743672" y="55194"/>
                    <a:pt x="734352" y="64793"/>
                    <a:pt x="734352" y="69592"/>
                  </a:cubicBezTo>
                  <a:cubicBezTo>
                    <a:pt x="725033" y="71992"/>
                    <a:pt x="713850" y="73192"/>
                    <a:pt x="710122" y="80391"/>
                  </a:cubicBezTo>
                  <a:cubicBezTo>
                    <a:pt x="710122" y="81591"/>
                    <a:pt x="708259" y="81591"/>
                    <a:pt x="708259" y="82791"/>
                  </a:cubicBezTo>
                  <a:cubicBezTo>
                    <a:pt x="697076" y="83991"/>
                    <a:pt x="695212" y="91190"/>
                    <a:pt x="689620" y="97189"/>
                  </a:cubicBezTo>
                  <a:lnTo>
                    <a:pt x="689620" y="99589"/>
                  </a:lnTo>
                  <a:cubicBezTo>
                    <a:pt x="687756" y="99589"/>
                    <a:pt x="685893" y="100789"/>
                    <a:pt x="684029" y="100789"/>
                  </a:cubicBezTo>
                  <a:cubicBezTo>
                    <a:pt x="676573" y="103188"/>
                    <a:pt x="672846" y="106788"/>
                    <a:pt x="670982" y="112787"/>
                  </a:cubicBezTo>
                  <a:cubicBezTo>
                    <a:pt x="669118" y="118787"/>
                    <a:pt x="669118" y="123586"/>
                    <a:pt x="667254" y="129586"/>
                  </a:cubicBezTo>
                  <a:cubicBezTo>
                    <a:pt x="663526" y="128386"/>
                    <a:pt x="657935" y="130785"/>
                    <a:pt x="656071" y="127186"/>
                  </a:cubicBezTo>
                  <a:lnTo>
                    <a:pt x="652343" y="127186"/>
                  </a:lnTo>
                  <a:cubicBezTo>
                    <a:pt x="646752" y="131985"/>
                    <a:pt x="641160" y="136785"/>
                    <a:pt x="635569" y="140384"/>
                  </a:cubicBezTo>
                  <a:cubicBezTo>
                    <a:pt x="629977" y="142784"/>
                    <a:pt x="624386" y="143984"/>
                    <a:pt x="616930" y="146384"/>
                  </a:cubicBezTo>
                  <a:lnTo>
                    <a:pt x="616930" y="148783"/>
                  </a:lnTo>
                  <a:cubicBezTo>
                    <a:pt x="609475" y="147583"/>
                    <a:pt x="603884" y="146384"/>
                    <a:pt x="598292" y="143984"/>
                  </a:cubicBezTo>
                  <a:cubicBezTo>
                    <a:pt x="596428" y="143984"/>
                    <a:pt x="594564" y="142784"/>
                    <a:pt x="594564" y="142784"/>
                  </a:cubicBezTo>
                  <a:cubicBezTo>
                    <a:pt x="592701" y="142784"/>
                    <a:pt x="592701" y="141584"/>
                    <a:pt x="592701" y="141584"/>
                  </a:cubicBezTo>
                  <a:cubicBezTo>
                    <a:pt x="590837" y="141584"/>
                    <a:pt x="590837" y="142784"/>
                    <a:pt x="590837" y="143984"/>
                  </a:cubicBezTo>
                  <a:cubicBezTo>
                    <a:pt x="590837" y="148783"/>
                    <a:pt x="587109" y="147583"/>
                    <a:pt x="583381" y="146384"/>
                  </a:cubicBezTo>
                  <a:cubicBezTo>
                    <a:pt x="579654" y="145184"/>
                    <a:pt x="575926" y="145184"/>
                    <a:pt x="574062" y="148783"/>
                  </a:cubicBezTo>
                  <a:cubicBezTo>
                    <a:pt x="574062" y="149983"/>
                    <a:pt x="572198" y="151183"/>
                    <a:pt x="570335" y="151183"/>
                  </a:cubicBezTo>
                  <a:cubicBezTo>
                    <a:pt x="564743" y="152383"/>
                    <a:pt x="559151" y="153583"/>
                    <a:pt x="557288" y="157182"/>
                  </a:cubicBezTo>
                  <a:cubicBezTo>
                    <a:pt x="555424" y="159582"/>
                    <a:pt x="553560" y="160782"/>
                    <a:pt x="549832" y="163182"/>
                  </a:cubicBezTo>
                  <a:lnTo>
                    <a:pt x="521875" y="163182"/>
                  </a:lnTo>
                  <a:cubicBezTo>
                    <a:pt x="518147" y="163182"/>
                    <a:pt x="514419" y="163182"/>
                    <a:pt x="510692" y="164382"/>
                  </a:cubicBezTo>
                  <a:cubicBezTo>
                    <a:pt x="506964" y="164382"/>
                    <a:pt x="503236" y="165581"/>
                    <a:pt x="497645" y="166781"/>
                  </a:cubicBezTo>
                  <a:cubicBezTo>
                    <a:pt x="493917" y="167981"/>
                    <a:pt x="488326" y="170381"/>
                    <a:pt x="484598" y="171581"/>
                  </a:cubicBezTo>
                  <a:cubicBezTo>
                    <a:pt x="482734" y="172781"/>
                    <a:pt x="480870" y="172781"/>
                    <a:pt x="479006" y="172781"/>
                  </a:cubicBezTo>
                  <a:cubicBezTo>
                    <a:pt x="469687" y="172781"/>
                    <a:pt x="464096" y="176380"/>
                    <a:pt x="458504" y="179980"/>
                  </a:cubicBezTo>
                  <a:cubicBezTo>
                    <a:pt x="452913" y="182380"/>
                    <a:pt x="449185" y="185979"/>
                    <a:pt x="443593" y="188379"/>
                  </a:cubicBezTo>
                  <a:cubicBezTo>
                    <a:pt x="439866" y="189579"/>
                    <a:pt x="436138" y="190779"/>
                    <a:pt x="434274" y="191979"/>
                  </a:cubicBezTo>
                  <a:cubicBezTo>
                    <a:pt x="430547" y="193178"/>
                    <a:pt x="428683" y="195578"/>
                    <a:pt x="424955" y="195578"/>
                  </a:cubicBezTo>
                  <a:cubicBezTo>
                    <a:pt x="421227" y="196778"/>
                    <a:pt x="415636" y="196778"/>
                    <a:pt x="411908" y="195578"/>
                  </a:cubicBezTo>
                  <a:cubicBezTo>
                    <a:pt x="406317" y="193178"/>
                    <a:pt x="400725" y="195578"/>
                    <a:pt x="396998" y="196778"/>
                  </a:cubicBezTo>
                  <a:cubicBezTo>
                    <a:pt x="391406" y="197978"/>
                    <a:pt x="387678" y="200378"/>
                    <a:pt x="383951" y="201577"/>
                  </a:cubicBezTo>
                  <a:cubicBezTo>
                    <a:pt x="385814" y="202777"/>
                    <a:pt x="385814" y="203977"/>
                    <a:pt x="387678" y="205177"/>
                  </a:cubicBezTo>
                  <a:lnTo>
                    <a:pt x="382087" y="205177"/>
                  </a:lnTo>
                  <a:cubicBezTo>
                    <a:pt x="382087" y="206377"/>
                    <a:pt x="380223" y="207577"/>
                    <a:pt x="380223" y="208777"/>
                  </a:cubicBezTo>
                  <a:cubicBezTo>
                    <a:pt x="378359" y="208777"/>
                    <a:pt x="376495" y="207577"/>
                    <a:pt x="376495" y="207577"/>
                  </a:cubicBezTo>
                  <a:cubicBezTo>
                    <a:pt x="370904" y="209977"/>
                    <a:pt x="365312" y="212376"/>
                    <a:pt x="359721" y="213576"/>
                  </a:cubicBezTo>
                  <a:cubicBezTo>
                    <a:pt x="357857" y="213576"/>
                    <a:pt x="355993" y="214776"/>
                    <a:pt x="355993" y="214776"/>
                  </a:cubicBezTo>
                  <a:cubicBezTo>
                    <a:pt x="348538" y="213576"/>
                    <a:pt x="339218" y="214776"/>
                    <a:pt x="333627" y="211176"/>
                  </a:cubicBezTo>
                  <a:cubicBezTo>
                    <a:pt x="329899" y="208777"/>
                    <a:pt x="324308" y="207577"/>
                    <a:pt x="320580" y="205177"/>
                  </a:cubicBezTo>
                  <a:cubicBezTo>
                    <a:pt x="314989" y="202777"/>
                    <a:pt x="307533" y="203977"/>
                    <a:pt x="301942" y="209977"/>
                  </a:cubicBezTo>
                  <a:lnTo>
                    <a:pt x="275848" y="193178"/>
                  </a:lnTo>
                  <a:cubicBezTo>
                    <a:pt x="273984" y="194378"/>
                    <a:pt x="270256" y="195578"/>
                    <a:pt x="268393" y="196778"/>
                  </a:cubicBezTo>
                  <a:cubicBezTo>
                    <a:pt x="266529" y="196778"/>
                    <a:pt x="266529" y="197978"/>
                    <a:pt x="264665" y="197978"/>
                  </a:cubicBezTo>
                  <a:cubicBezTo>
                    <a:pt x="257210" y="199178"/>
                    <a:pt x="249754" y="200378"/>
                    <a:pt x="240435" y="201577"/>
                  </a:cubicBezTo>
                  <a:cubicBezTo>
                    <a:pt x="234844" y="202777"/>
                    <a:pt x="231116" y="203977"/>
                    <a:pt x="231116" y="208777"/>
                  </a:cubicBezTo>
                  <a:cubicBezTo>
                    <a:pt x="223661" y="211176"/>
                    <a:pt x="216205" y="209977"/>
                    <a:pt x="210614" y="214776"/>
                  </a:cubicBezTo>
                  <a:lnTo>
                    <a:pt x="205022" y="214776"/>
                  </a:lnTo>
                  <a:cubicBezTo>
                    <a:pt x="193839" y="211176"/>
                    <a:pt x="184520" y="212376"/>
                    <a:pt x="177065" y="218376"/>
                  </a:cubicBezTo>
                  <a:cubicBezTo>
                    <a:pt x="175201" y="219575"/>
                    <a:pt x="173337" y="219575"/>
                    <a:pt x="169609" y="219575"/>
                  </a:cubicBezTo>
                  <a:cubicBezTo>
                    <a:pt x="160290" y="218376"/>
                    <a:pt x="152835" y="221975"/>
                    <a:pt x="145379" y="225575"/>
                  </a:cubicBezTo>
                  <a:cubicBezTo>
                    <a:pt x="141652" y="227975"/>
                    <a:pt x="137924" y="229174"/>
                    <a:pt x="132332" y="229174"/>
                  </a:cubicBezTo>
                  <a:cubicBezTo>
                    <a:pt x="123013" y="230374"/>
                    <a:pt x="115558" y="230374"/>
                    <a:pt x="106239" y="230374"/>
                  </a:cubicBezTo>
                  <a:cubicBezTo>
                    <a:pt x="106239" y="230374"/>
                    <a:pt x="104375" y="230374"/>
                    <a:pt x="104375" y="231574"/>
                  </a:cubicBezTo>
                  <a:cubicBezTo>
                    <a:pt x="96919" y="237573"/>
                    <a:pt x="87600" y="237573"/>
                    <a:pt x="76417" y="237573"/>
                  </a:cubicBezTo>
                  <a:cubicBezTo>
                    <a:pt x="65234" y="237573"/>
                    <a:pt x="54051" y="238773"/>
                    <a:pt x="44732" y="244773"/>
                  </a:cubicBezTo>
                  <a:cubicBezTo>
                    <a:pt x="39140" y="248372"/>
                    <a:pt x="31685" y="250772"/>
                    <a:pt x="24230" y="254372"/>
                  </a:cubicBezTo>
                  <a:cubicBezTo>
                    <a:pt x="22366" y="254372"/>
                    <a:pt x="20502" y="255571"/>
                    <a:pt x="20502" y="255571"/>
                  </a:cubicBezTo>
                  <a:cubicBezTo>
                    <a:pt x="14911" y="255571"/>
                    <a:pt x="7455" y="254372"/>
                    <a:pt x="1864" y="254372"/>
                  </a:cubicBezTo>
                  <a:cubicBezTo>
                    <a:pt x="0" y="268770"/>
                    <a:pt x="3728" y="284368"/>
                    <a:pt x="5591" y="299966"/>
                  </a:cubicBezTo>
                  <a:close/>
                </a:path>
              </a:pathLst>
            </a:custGeom>
            <a:blipFill>
              <a:blip r:embed="rId11"/>
              <a:stretch>
                <a:fillRect l="-22327" r="-22327"/>
              </a:stretch>
            </a:blipFill>
          </p:spPr>
        </p:sp>
      </p:grpSp>
      <p:sp>
        <p:nvSpPr>
          <p:cNvPr id="14" name="TextBox 14">
            <a:extLst>
              <a:ext uri="{FF2B5EF4-FFF2-40B4-BE49-F238E27FC236}">
                <a16:creationId xmlns:a16="http://schemas.microsoft.com/office/drawing/2014/main" id="{0D8AE3B7-C843-6804-FE6E-7C652F43DCB3}"/>
              </a:ext>
            </a:extLst>
          </p:cNvPr>
          <p:cNvSpPr txBox="1"/>
          <p:nvPr/>
        </p:nvSpPr>
        <p:spPr>
          <a:xfrm>
            <a:off x="4779696" y="1711974"/>
            <a:ext cx="8728608" cy="1202252"/>
          </a:xfrm>
          <a:prstGeom prst="rect">
            <a:avLst/>
          </a:prstGeom>
        </p:spPr>
        <p:txBody>
          <a:bodyPr lIns="0" tIns="0" rIns="0" bIns="0" rtlCol="0" anchor="t">
            <a:spAutoFit/>
          </a:bodyPr>
          <a:lstStyle/>
          <a:p>
            <a:pPr algn="ctr">
              <a:lnSpc>
                <a:spcPts val="9280"/>
              </a:lnSpc>
            </a:pPr>
            <a:r>
              <a:rPr lang="en-US" sz="8000" b="1">
                <a:solidFill>
                  <a:srgbClr val="000000"/>
                </a:solidFill>
                <a:latin typeface="Mak Bold"/>
                <a:ea typeface="Mak Bold"/>
                <a:cs typeface="Mak Bold"/>
              </a:rPr>
              <a:t>TF-IDF METHOD</a:t>
            </a:r>
          </a:p>
        </p:txBody>
      </p:sp>
      <p:sp>
        <p:nvSpPr>
          <p:cNvPr id="15" name="TextBox 15">
            <a:extLst>
              <a:ext uri="{FF2B5EF4-FFF2-40B4-BE49-F238E27FC236}">
                <a16:creationId xmlns:a16="http://schemas.microsoft.com/office/drawing/2014/main" id="{39048707-10DA-2F24-1D4C-4E8D2C1FEE9C}"/>
              </a:ext>
            </a:extLst>
          </p:cNvPr>
          <p:cNvSpPr txBox="1"/>
          <p:nvPr/>
        </p:nvSpPr>
        <p:spPr>
          <a:xfrm>
            <a:off x="1853936" y="3640208"/>
            <a:ext cx="8865722" cy="4079578"/>
          </a:xfrm>
          <a:prstGeom prst="rect">
            <a:avLst/>
          </a:prstGeom>
        </p:spPr>
        <p:txBody>
          <a:bodyPr lIns="0" tIns="0" rIns="0" bIns="0" rtlCol="0" anchor="t">
            <a:spAutoFit/>
          </a:bodyPr>
          <a:lstStyle/>
          <a:p>
            <a:pPr marL="712470" lvl="1" indent="-356235" algn="just">
              <a:lnSpc>
                <a:spcPts val="4620"/>
              </a:lnSpc>
              <a:buFont typeface="Arial"/>
              <a:buChar char="•"/>
            </a:pPr>
            <a:r>
              <a:rPr lang="en-US" sz="3300">
                <a:solidFill>
                  <a:srgbClr val="000000"/>
                </a:solidFill>
                <a:latin typeface="Glass Antiqua"/>
                <a:ea typeface="+mn-lt"/>
                <a:cs typeface="+mn-lt"/>
                <a:sym typeface="Glass Antiqua"/>
              </a:rPr>
              <a:t>TF-IDF (Term Frequency - Inverse Document Frequency) is a numerical representation of text documents;</a:t>
            </a:r>
            <a:endParaRPr lang="en-US" sz="3300">
              <a:solidFill>
                <a:srgbClr val="000000"/>
              </a:solidFill>
              <a:latin typeface="Glass Antiqua"/>
              <a:ea typeface="+mn-lt"/>
              <a:cs typeface="+mn-lt"/>
            </a:endParaRPr>
          </a:p>
          <a:p>
            <a:pPr marL="712470" lvl="1" indent="-356235" algn="just">
              <a:lnSpc>
                <a:spcPts val="4620"/>
              </a:lnSpc>
              <a:buFont typeface="Arial"/>
              <a:buChar char="•"/>
            </a:pPr>
            <a:r>
              <a:rPr lang="en-US" sz="3300">
                <a:solidFill>
                  <a:srgbClr val="000000"/>
                </a:solidFill>
                <a:latin typeface="Glass Antiqua"/>
                <a:ea typeface="+mn-lt"/>
                <a:cs typeface="+mn-lt"/>
                <a:sym typeface="Glass Antiqua"/>
              </a:rPr>
              <a:t>This method allows highlighting the most relevant words in a document by considering both their frequency within the document and their rarity across the entire document;</a:t>
            </a:r>
            <a:endParaRPr lang="en-US" sz="3300">
              <a:solidFill>
                <a:srgbClr val="000000"/>
              </a:solidFill>
              <a:latin typeface="Glass Antiqua"/>
              <a:ea typeface="Glass Antiqua"/>
              <a:cs typeface="Glass Antiqua"/>
            </a:endParaRPr>
          </a:p>
        </p:txBody>
      </p:sp>
    </p:spTree>
    <p:extLst>
      <p:ext uri="{BB962C8B-B14F-4D97-AF65-F5344CB8AC3E}">
        <p14:creationId xmlns:p14="http://schemas.microsoft.com/office/powerpoint/2010/main" val="2141700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59A0C-F579-987D-9195-A0115BAF2A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47D277-8E7D-C14C-7BE6-EF197A88F1A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a:extLst>
              <a:ext uri="{FF2B5EF4-FFF2-40B4-BE49-F238E27FC236}">
                <a16:creationId xmlns:a16="http://schemas.microsoft.com/office/drawing/2014/main" id="{0506AA37-F296-F3EE-CC07-6B9C3F3367C2}"/>
              </a:ext>
            </a:extLst>
          </p:cNvPr>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EE98A1B6-5AB0-F091-7B2C-425DA2F91F9D}"/>
              </a:ext>
            </a:extLst>
          </p:cNvPr>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7C308E7D-99C9-CB71-FC3E-E01AB15EA8B9}"/>
              </a:ext>
            </a:extLst>
          </p:cNvPr>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a:extLst>
              <a:ext uri="{FF2B5EF4-FFF2-40B4-BE49-F238E27FC236}">
                <a16:creationId xmlns:a16="http://schemas.microsoft.com/office/drawing/2014/main" id="{B32B41C8-7055-5BBD-7F5D-064EBA25B6AD}"/>
              </a:ext>
            </a:extLst>
          </p:cNvPr>
          <p:cNvGrpSpPr/>
          <p:nvPr/>
        </p:nvGrpSpPr>
        <p:grpSpPr>
          <a:xfrm>
            <a:off x="842291" y="1028700"/>
            <a:ext cx="16603419" cy="8229600"/>
            <a:chOff x="0" y="0"/>
            <a:chExt cx="4372917" cy="2167467"/>
          </a:xfrm>
        </p:grpSpPr>
        <p:sp>
          <p:nvSpPr>
            <p:cNvPr id="7" name="Freeform 7">
              <a:extLst>
                <a:ext uri="{FF2B5EF4-FFF2-40B4-BE49-F238E27FC236}">
                  <a16:creationId xmlns:a16="http://schemas.microsoft.com/office/drawing/2014/main" id="{86952776-3BAE-BC14-7095-23FF7B1DA406}"/>
                </a:ext>
              </a:extLst>
            </p:cNvPr>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a:extLst>
                <a:ext uri="{FF2B5EF4-FFF2-40B4-BE49-F238E27FC236}">
                  <a16:creationId xmlns:a16="http://schemas.microsoft.com/office/drawing/2014/main" id="{43407395-833D-7F1B-7A10-6AB8AAFC4226}"/>
                </a:ext>
              </a:extLst>
            </p:cNvPr>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a:extLst>
              <a:ext uri="{FF2B5EF4-FFF2-40B4-BE49-F238E27FC236}">
                <a16:creationId xmlns:a16="http://schemas.microsoft.com/office/drawing/2014/main" id="{DA8CE80C-C976-67B2-06C8-07195268B6E3}"/>
              </a:ext>
            </a:extLst>
          </p:cNvPr>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4FF5E8A2-3381-9A1C-F098-74687812DD7A}"/>
              </a:ext>
            </a:extLst>
          </p:cNvPr>
          <p:cNvSpPr/>
          <p:nvPr/>
        </p:nvSpPr>
        <p:spPr>
          <a:xfrm>
            <a:off x="393484" y="596946"/>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a:extLst>
              <a:ext uri="{FF2B5EF4-FFF2-40B4-BE49-F238E27FC236}">
                <a16:creationId xmlns:a16="http://schemas.microsoft.com/office/drawing/2014/main" id="{7A93692A-5DB2-74E2-7822-10B8380C62E4}"/>
              </a:ext>
            </a:extLst>
          </p:cNvPr>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a:extLst>
              <a:ext uri="{FF2B5EF4-FFF2-40B4-BE49-F238E27FC236}">
                <a16:creationId xmlns:a16="http://schemas.microsoft.com/office/drawing/2014/main" id="{B273808E-652F-13DA-5FD6-B621606FFE05}"/>
              </a:ext>
            </a:extLst>
          </p:cNvPr>
          <p:cNvSpPr txBox="1"/>
          <p:nvPr/>
        </p:nvSpPr>
        <p:spPr>
          <a:xfrm>
            <a:off x="4779696" y="1368062"/>
            <a:ext cx="8728608" cy="2394886"/>
          </a:xfrm>
          <a:prstGeom prst="rect">
            <a:avLst/>
          </a:prstGeom>
        </p:spPr>
        <p:txBody>
          <a:bodyPr lIns="0" tIns="0" rIns="0" bIns="0" rtlCol="0" anchor="t">
            <a:spAutoFit/>
          </a:bodyPr>
          <a:lstStyle/>
          <a:p>
            <a:pPr algn="ctr">
              <a:lnSpc>
                <a:spcPts val="9280"/>
              </a:lnSpc>
            </a:pPr>
            <a:r>
              <a:rPr lang="en-US" sz="8000" b="1" dirty="0">
                <a:solidFill>
                  <a:srgbClr val="000000"/>
                </a:solidFill>
                <a:latin typeface="Mak Bold"/>
              </a:rPr>
              <a:t>COSINE SIMILARITY</a:t>
            </a:r>
            <a:endParaRPr lang="en-US" dirty="0"/>
          </a:p>
        </p:txBody>
      </p:sp>
      <p:sp>
        <p:nvSpPr>
          <p:cNvPr id="15" name="TextBox 15">
            <a:extLst>
              <a:ext uri="{FF2B5EF4-FFF2-40B4-BE49-F238E27FC236}">
                <a16:creationId xmlns:a16="http://schemas.microsoft.com/office/drawing/2014/main" id="{2EEF55EC-60CC-DB92-490A-60BE543E90E9}"/>
              </a:ext>
            </a:extLst>
          </p:cNvPr>
          <p:cNvSpPr txBox="1"/>
          <p:nvPr/>
        </p:nvSpPr>
        <p:spPr>
          <a:xfrm>
            <a:off x="8545343" y="4189345"/>
            <a:ext cx="6786654" cy="3554819"/>
          </a:xfrm>
          <a:prstGeom prst="rect">
            <a:avLst/>
          </a:prstGeom>
        </p:spPr>
        <p:txBody>
          <a:bodyPr wrap="square" lIns="0" tIns="0" rIns="0" bIns="0" rtlCol="0" anchor="t">
            <a:spAutoFit/>
          </a:bodyPr>
          <a:lstStyle/>
          <a:p>
            <a:pPr marL="457200" algn="just">
              <a:buFont typeface="Arial"/>
              <a:buChar char="•"/>
            </a:pPr>
            <a:r>
              <a:rPr lang="en-US" sz="3300" dirty="0">
                <a:solidFill>
                  <a:srgbClr val="000000"/>
                </a:solidFill>
                <a:latin typeface="Glass Antiqua"/>
                <a:ea typeface="+mn-lt"/>
                <a:cs typeface="+mn-lt"/>
              </a:rPr>
              <a:t> Cosine Similarity calculates the angle between two vectors in an n-dimensional space.</a:t>
            </a:r>
          </a:p>
          <a:p>
            <a:pPr marL="457200" algn="just">
              <a:buFont typeface="Arial"/>
              <a:buChar char="•"/>
            </a:pPr>
            <a:endParaRPr lang="en-US" sz="3300" dirty="0">
              <a:solidFill>
                <a:srgbClr val="000000"/>
              </a:solidFill>
              <a:latin typeface="Glass Antiqua"/>
              <a:ea typeface="+mn-lt"/>
              <a:cs typeface="+mn-lt"/>
            </a:endParaRPr>
          </a:p>
          <a:p>
            <a:pPr marL="457200" algn="just">
              <a:buFont typeface="Arial"/>
              <a:buChar char="•"/>
            </a:pPr>
            <a:r>
              <a:rPr lang="en-US" sz="3300" dirty="0">
                <a:solidFill>
                  <a:srgbClr val="000000"/>
                </a:solidFill>
                <a:latin typeface="Glass Antiqua"/>
                <a:ea typeface="+mn-lt"/>
                <a:cs typeface="+mn-lt"/>
              </a:rPr>
              <a:t> The closer the angle is to zero, the more similar the vectors (documents) are.</a:t>
            </a:r>
            <a:endParaRPr lang="en-US" sz="3300" dirty="0">
              <a:latin typeface="Glass Antiqua"/>
              <a:ea typeface="Calibri"/>
              <a:cs typeface="Calibri"/>
            </a:endParaRPr>
          </a:p>
        </p:txBody>
      </p:sp>
      <p:grpSp>
        <p:nvGrpSpPr>
          <p:cNvPr id="16" name="Group 12">
            <a:extLst>
              <a:ext uri="{FF2B5EF4-FFF2-40B4-BE49-F238E27FC236}">
                <a16:creationId xmlns:a16="http://schemas.microsoft.com/office/drawing/2014/main" id="{76BDD05E-0ADE-2709-1CF0-FF55CE0527FF}"/>
              </a:ext>
            </a:extLst>
          </p:cNvPr>
          <p:cNvGrpSpPr/>
          <p:nvPr/>
        </p:nvGrpSpPr>
        <p:grpSpPr>
          <a:xfrm>
            <a:off x="1836393" y="3806636"/>
            <a:ext cx="5473297" cy="4313221"/>
            <a:chOff x="1864" y="0"/>
            <a:chExt cx="3218932" cy="3201383"/>
          </a:xfrm>
        </p:grpSpPr>
        <p:sp>
          <p:nvSpPr>
            <p:cNvPr id="13" name="Freeform 13">
              <a:extLst>
                <a:ext uri="{FF2B5EF4-FFF2-40B4-BE49-F238E27FC236}">
                  <a16:creationId xmlns:a16="http://schemas.microsoft.com/office/drawing/2014/main" id="{BFE47519-B0E7-AC64-6784-0C9974A879C1}"/>
                </a:ext>
              </a:extLst>
            </p:cNvPr>
            <p:cNvSpPr/>
            <p:nvPr/>
          </p:nvSpPr>
          <p:spPr>
            <a:xfrm>
              <a:off x="1864" y="0"/>
              <a:ext cx="3218932" cy="3201383"/>
            </a:xfrm>
            <a:custGeom>
              <a:avLst/>
              <a:gdLst/>
              <a:ahLst/>
              <a:cxnLst/>
              <a:rect l="l" t="t" r="r" b="b"/>
              <a:pathLst>
                <a:path w="3218932" h="3201383">
                  <a:moveTo>
                    <a:pt x="5591" y="299967"/>
                  </a:moveTo>
                  <a:cubicBezTo>
                    <a:pt x="20502" y="401955"/>
                    <a:pt x="24230" y="503944"/>
                    <a:pt x="26094" y="607132"/>
                  </a:cubicBezTo>
                  <a:cubicBezTo>
                    <a:pt x="35413" y="979091"/>
                    <a:pt x="31685" y="1351049"/>
                    <a:pt x="26094" y="1723008"/>
                  </a:cubicBezTo>
                  <a:cubicBezTo>
                    <a:pt x="20502" y="2096166"/>
                    <a:pt x="13047" y="2469324"/>
                    <a:pt x="13047" y="2843683"/>
                  </a:cubicBezTo>
                  <a:cubicBezTo>
                    <a:pt x="13047" y="2847282"/>
                    <a:pt x="13047" y="2850882"/>
                    <a:pt x="11183" y="2854482"/>
                  </a:cubicBezTo>
                  <a:cubicBezTo>
                    <a:pt x="16774" y="2855681"/>
                    <a:pt x="22366" y="2858081"/>
                    <a:pt x="27957" y="2860481"/>
                  </a:cubicBezTo>
                  <a:cubicBezTo>
                    <a:pt x="35413" y="2864080"/>
                    <a:pt x="41004" y="2870080"/>
                    <a:pt x="48460" y="2876079"/>
                  </a:cubicBezTo>
                  <a:cubicBezTo>
                    <a:pt x="65234" y="2889278"/>
                    <a:pt x="82009" y="2902476"/>
                    <a:pt x="96919" y="2915675"/>
                  </a:cubicBezTo>
                  <a:cubicBezTo>
                    <a:pt x="113694" y="2931273"/>
                    <a:pt x="130469" y="2945671"/>
                    <a:pt x="147243" y="2961269"/>
                  </a:cubicBezTo>
                  <a:cubicBezTo>
                    <a:pt x="154698" y="2968469"/>
                    <a:pt x="162154" y="2975668"/>
                    <a:pt x="169609" y="2981667"/>
                  </a:cubicBezTo>
                  <a:cubicBezTo>
                    <a:pt x="175201" y="2986467"/>
                    <a:pt x="184520" y="2988866"/>
                    <a:pt x="190111" y="2992466"/>
                  </a:cubicBezTo>
                  <a:cubicBezTo>
                    <a:pt x="208750" y="3002065"/>
                    <a:pt x="229252" y="3011664"/>
                    <a:pt x="247890" y="3021263"/>
                  </a:cubicBezTo>
                  <a:cubicBezTo>
                    <a:pt x="266529" y="3030862"/>
                    <a:pt x="285167" y="3039261"/>
                    <a:pt x="307533" y="3045260"/>
                  </a:cubicBezTo>
                  <a:cubicBezTo>
                    <a:pt x="357857" y="3059659"/>
                    <a:pt x="406317" y="3075257"/>
                    <a:pt x="456640" y="3089655"/>
                  </a:cubicBezTo>
                  <a:cubicBezTo>
                    <a:pt x="484598" y="3098054"/>
                    <a:pt x="512556" y="3105253"/>
                    <a:pt x="542377" y="3113653"/>
                  </a:cubicBezTo>
                  <a:cubicBezTo>
                    <a:pt x="544241" y="3114853"/>
                    <a:pt x="549832" y="3113653"/>
                    <a:pt x="551696" y="3113653"/>
                  </a:cubicBezTo>
                  <a:lnTo>
                    <a:pt x="562879" y="3113653"/>
                  </a:lnTo>
                  <a:lnTo>
                    <a:pt x="564743" y="3114853"/>
                  </a:lnTo>
                  <a:cubicBezTo>
                    <a:pt x="568471" y="3108853"/>
                    <a:pt x="572198" y="3104054"/>
                    <a:pt x="577790" y="3098054"/>
                  </a:cubicBezTo>
                  <a:cubicBezTo>
                    <a:pt x="583381" y="3093255"/>
                    <a:pt x="587109" y="3084856"/>
                    <a:pt x="600156" y="3084856"/>
                  </a:cubicBezTo>
                  <a:cubicBezTo>
                    <a:pt x="600156" y="3084856"/>
                    <a:pt x="602020" y="3084856"/>
                    <a:pt x="602020" y="3083656"/>
                  </a:cubicBezTo>
                  <a:cubicBezTo>
                    <a:pt x="607611" y="3077657"/>
                    <a:pt x="616930" y="3076457"/>
                    <a:pt x="628113" y="3075257"/>
                  </a:cubicBezTo>
                  <a:cubicBezTo>
                    <a:pt x="639297" y="3074057"/>
                    <a:pt x="648616" y="3070457"/>
                    <a:pt x="657935" y="3068057"/>
                  </a:cubicBezTo>
                  <a:cubicBezTo>
                    <a:pt x="659799" y="3068057"/>
                    <a:pt x="659799" y="3066858"/>
                    <a:pt x="661663" y="3066858"/>
                  </a:cubicBezTo>
                  <a:cubicBezTo>
                    <a:pt x="674709" y="3069257"/>
                    <a:pt x="684029" y="3063258"/>
                    <a:pt x="695212" y="3060859"/>
                  </a:cubicBezTo>
                  <a:lnTo>
                    <a:pt x="697076" y="3060859"/>
                  </a:lnTo>
                  <a:cubicBezTo>
                    <a:pt x="708259" y="3060859"/>
                    <a:pt x="717578" y="3057259"/>
                    <a:pt x="728761" y="3056059"/>
                  </a:cubicBezTo>
                  <a:cubicBezTo>
                    <a:pt x="738080" y="3054859"/>
                    <a:pt x="747399" y="3054859"/>
                    <a:pt x="756718" y="3051259"/>
                  </a:cubicBezTo>
                  <a:cubicBezTo>
                    <a:pt x="766038" y="3047660"/>
                    <a:pt x="777221" y="3045260"/>
                    <a:pt x="786540" y="3042860"/>
                  </a:cubicBezTo>
                  <a:cubicBezTo>
                    <a:pt x="795859" y="3040461"/>
                    <a:pt x="805178" y="3039261"/>
                    <a:pt x="814497" y="3036861"/>
                  </a:cubicBezTo>
                  <a:lnTo>
                    <a:pt x="823817" y="3036861"/>
                  </a:lnTo>
                  <a:cubicBezTo>
                    <a:pt x="833136" y="3036861"/>
                    <a:pt x="840591" y="3036861"/>
                    <a:pt x="848046" y="3033262"/>
                  </a:cubicBezTo>
                  <a:lnTo>
                    <a:pt x="851774" y="3033262"/>
                  </a:lnTo>
                  <a:cubicBezTo>
                    <a:pt x="861093" y="3033262"/>
                    <a:pt x="872276" y="3034461"/>
                    <a:pt x="881596" y="3034461"/>
                  </a:cubicBezTo>
                  <a:lnTo>
                    <a:pt x="889051" y="3034461"/>
                  </a:lnTo>
                  <a:cubicBezTo>
                    <a:pt x="898370" y="3033262"/>
                    <a:pt x="902098" y="3038061"/>
                    <a:pt x="907689" y="3040461"/>
                  </a:cubicBezTo>
                  <a:cubicBezTo>
                    <a:pt x="917008" y="3047660"/>
                    <a:pt x="928192" y="3048860"/>
                    <a:pt x="943102" y="3047660"/>
                  </a:cubicBezTo>
                  <a:cubicBezTo>
                    <a:pt x="956149" y="3046460"/>
                    <a:pt x="967332" y="3045260"/>
                    <a:pt x="980379" y="3045260"/>
                  </a:cubicBezTo>
                  <a:cubicBezTo>
                    <a:pt x="985971" y="3045260"/>
                    <a:pt x="993426" y="3046460"/>
                    <a:pt x="999017" y="3047660"/>
                  </a:cubicBezTo>
                  <a:cubicBezTo>
                    <a:pt x="1004609" y="3048860"/>
                    <a:pt x="1008337" y="3050060"/>
                    <a:pt x="1013928" y="3051259"/>
                  </a:cubicBezTo>
                  <a:lnTo>
                    <a:pt x="1019520" y="3054859"/>
                  </a:lnTo>
                  <a:cubicBezTo>
                    <a:pt x="1019520" y="3054859"/>
                    <a:pt x="1021384" y="3058459"/>
                    <a:pt x="1023247" y="3059659"/>
                  </a:cubicBezTo>
                  <a:cubicBezTo>
                    <a:pt x="1026975" y="3060859"/>
                    <a:pt x="1030703" y="3060859"/>
                    <a:pt x="1032567" y="3062058"/>
                  </a:cubicBezTo>
                  <a:lnTo>
                    <a:pt x="1034430" y="3063258"/>
                  </a:lnTo>
                  <a:cubicBezTo>
                    <a:pt x="1043750" y="3059659"/>
                    <a:pt x="1047477" y="3065658"/>
                    <a:pt x="1053069" y="3066858"/>
                  </a:cubicBezTo>
                  <a:cubicBezTo>
                    <a:pt x="1060524" y="3069257"/>
                    <a:pt x="1066116" y="3071657"/>
                    <a:pt x="1073571" y="3075257"/>
                  </a:cubicBezTo>
                  <a:cubicBezTo>
                    <a:pt x="1073571" y="3074057"/>
                    <a:pt x="1073571" y="3072857"/>
                    <a:pt x="1075435" y="3071657"/>
                  </a:cubicBezTo>
                  <a:cubicBezTo>
                    <a:pt x="1086618" y="3072857"/>
                    <a:pt x="1099665" y="3072857"/>
                    <a:pt x="1110848" y="3077657"/>
                  </a:cubicBezTo>
                  <a:cubicBezTo>
                    <a:pt x="1112712" y="3075257"/>
                    <a:pt x="1116439" y="3072857"/>
                    <a:pt x="1120167" y="3070457"/>
                  </a:cubicBezTo>
                  <a:cubicBezTo>
                    <a:pt x="1120167" y="3070457"/>
                    <a:pt x="1120167" y="3069257"/>
                    <a:pt x="1122031" y="3069257"/>
                  </a:cubicBezTo>
                  <a:cubicBezTo>
                    <a:pt x="1131350" y="3068057"/>
                    <a:pt x="1136941" y="3064458"/>
                    <a:pt x="1138805" y="3058459"/>
                  </a:cubicBezTo>
                  <a:cubicBezTo>
                    <a:pt x="1140669" y="3056059"/>
                    <a:pt x="1140669" y="3053659"/>
                    <a:pt x="1140669" y="3052459"/>
                  </a:cubicBezTo>
                  <a:cubicBezTo>
                    <a:pt x="1148125" y="3050060"/>
                    <a:pt x="1153716" y="3047660"/>
                    <a:pt x="1161171" y="3045260"/>
                  </a:cubicBezTo>
                  <a:lnTo>
                    <a:pt x="1161171" y="3042860"/>
                  </a:lnTo>
                  <a:cubicBezTo>
                    <a:pt x="1155580" y="3036861"/>
                    <a:pt x="1155580" y="3035661"/>
                    <a:pt x="1164899" y="3033262"/>
                  </a:cubicBezTo>
                  <a:cubicBezTo>
                    <a:pt x="1166763" y="3032062"/>
                    <a:pt x="1166763" y="3030862"/>
                    <a:pt x="1168627" y="3030862"/>
                  </a:cubicBezTo>
                  <a:cubicBezTo>
                    <a:pt x="1172354" y="3029662"/>
                    <a:pt x="1176082" y="3028462"/>
                    <a:pt x="1177946" y="3027262"/>
                  </a:cubicBezTo>
                  <a:cubicBezTo>
                    <a:pt x="1177946" y="3027262"/>
                    <a:pt x="1177946" y="3028462"/>
                    <a:pt x="1179810" y="3028462"/>
                  </a:cubicBezTo>
                  <a:lnTo>
                    <a:pt x="1179810" y="3026062"/>
                  </a:lnTo>
                  <a:cubicBezTo>
                    <a:pt x="1190993" y="3023663"/>
                    <a:pt x="1202176" y="3021263"/>
                    <a:pt x="1213359" y="3017663"/>
                  </a:cubicBezTo>
                  <a:cubicBezTo>
                    <a:pt x="1218950" y="3015263"/>
                    <a:pt x="1224542" y="3014064"/>
                    <a:pt x="1231997" y="3016463"/>
                  </a:cubicBezTo>
                  <a:cubicBezTo>
                    <a:pt x="1235725" y="3017663"/>
                    <a:pt x="1239453" y="3016463"/>
                    <a:pt x="1243180" y="3015263"/>
                  </a:cubicBezTo>
                  <a:cubicBezTo>
                    <a:pt x="1252500" y="3012864"/>
                    <a:pt x="1261819" y="3011664"/>
                    <a:pt x="1271138" y="3009264"/>
                  </a:cubicBezTo>
                  <a:cubicBezTo>
                    <a:pt x="1278593" y="3008064"/>
                    <a:pt x="1284185" y="3005665"/>
                    <a:pt x="1291640" y="3003265"/>
                  </a:cubicBezTo>
                  <a:cubicBezTo>
                    <a:pt x="1291640" y="3003265"/>
                    <a:pt x="1293504" y="3000865"/>
                    <a:pt x="1291640" y="2999665"/>
                  </a:cubicBezTo>
                  <a:cubicBezTo>
                    <a:pt x="1291640" y="2998465"/>
                    <a:pt x="1289776" y="2996066"/>
                    <a:pt x="1289776" y="2994866"/>
                  </a:cubicBezTo>
                  <a:cubicBezTo>
                    <a:pt x="1295368" y="2992466"/>
                    <a:pt x="1299096" y="2990066"/>
                    <a:pt x="1302823" y="2990066"/>
                  </a:cubicBezTo>
                  <a:cubicBezTo>
                    <a:pt x="1308415" y="2988866"/>
                    <a:pt x="1315870" y="2988866"/>
                    <a:pt x="1323325" y="2987666"/>
                  </a:cubicBezTo>
                  <a:cubicBezTo>
                    <a:pt x="1328917" y="2976868"/>
                    <a:pt x="1340100" y="2974468"/>
                    <a:pt x="1353147" y="2978068"/>
                  </a:cubicBezTo>
                  <a:lnTo>
                    <a:pt x="1356875" y="2975668"/>
                  </a:lnTo>
                  <a:cubicBezTo>
                    <a:pt x="1358738" y="2976868"/>
                    <a:pt x="1358738" y="2976868"/>
                    <a:pt x="1358738" y="2978068"/>
                  </a:cubicBezTo>
                  <a:cubicBezTo>
                    <a:pt x="1364330" y="2975668"/>
                    <a:pt x="1369921" y="2973268"/>
                    <a:pt x="1375513" y="2972068"/>
                  </a:cubicBezTo>
                  <a:cubicBezTo>
                    <a:pt x="1381104" y="2969669"/>
                    <a:pt x="1386696" y="2967269"/>
                    <a:pt x="1394151" y="2969669"/>
                  </a:cubicBezTo>
                  <a:cubicBezTo>
                    <a:pt x="1394151" y="2963669"/>
                    <a:pt x="1399743" y="2963669"/>
                    <a:pt x="1405334" y="2964869"/>
                  </a:cubicBezTo>
                  <a:cubicBezTo>
                    <a:pt x="1409062" y="2964869"/>
                    <a:pt x="1414654" y="2963669"/>
                    <a:pt x="1418381" y="2962470"/>
                  </a:cubicBezTo>
                  <a:cubicBezTo>
                    <a:pt x="1420245" y="2962470"/>
                    <a:pt x="1423973" y="2961269"/>
                    <a:pt x="1425837" y="2962470"/>
                  </a:cubicBezTo>
                  <a:cubicBezTo>
                    <a:pt x="1433292" y="2966069"/>
                    <a:pt x="1444475" y="2967269"/>
                    <a:pt x="1451930" y="2973268"/>
                  </a:cubicBezTo>
                  <a:cubicBezTo>
                    <a:pt x="1457522" y="2978068"/>
                    <a:pt x="1466841" y="2980467"/>
                    <a:pt x="1470569" y="2987666"/>
                  </a:cubicBezTo>
                  <a:cubicBezTo>
                    <a:pt x="1472432" y="2990066"/>
                    <a:pt x="1479888" y="2992466"/>
                    <a:pt x="1483615" y="2993666"/>
                  </a:cubicBezTo>
                  <a:cubicBezTo>
                    <a:pt x="1483615" y="2993666"/>
                    <a:pt x="1485479" y="2993666"/>
                    <a:pt x="1487343" y="2994866"/>
                  </a:cubicBezTo>
                  <a:cubicBezTo>
                    <a:pt x="1489207" y="2998465"/>
                    <a:pt x="1494799" y="2997265"/>
                    <a:pt x="1498526" y="2996066"/>
                  </a:cubicBezTo>
                  <a:cubicBezTo>
                    <a:pt x="1502254" y="2996066"/>
                    <a:pt x="1505982" y="2994866"/>
                    <a:pt x="1507845" y="2998465"/>
                  </a:cubicBezTo>
                  <a:cubicBezTo>
                    <a:pt x="1507845" y="2999665"/>
                    <a:pt x="1513437" y="3000865"/>
                    <a:pt x="1515301" y="3002065"/>
                  </a:cubicBezTo>
                  <a:cubicBezTo>
                    <a:pt x="1520892" y="3004465"/>
                    <a:pt x="1526484" y="3006865"/>
                    <a:pt x="1530211" y="3009264"/>
                  </a:cubicBezTo>
                  <a:cubicBezTo>
                    <a:pt x="1532075" y="3010464"/>
                    <a:pt x="1533939" y="3011664"/>
                    <a:pt x="1533939" y="3012864"/>
                  </a:cubicBezTo>
                  <a:cubicBezTo>
                    <a:pt x="1533939" y="3016463"/>
                    <a:pt x="1539531" y="3018863"/>
                    <a:pt x="1545122" y="3018863"/>
                  </a:cubicBezTo>
                  <a:cubicBezTo>
                    <a:pt x="1552578" y="3020063"/>
                    <a:pt x="1558169" y="3020063"/>
                    <a:pt x="1565624" y="3021263"/>
                  </a:cubicBezTo>
                  <a:cubicBezTo>
                    <a:pt x="1567488" y="3021263"/>
                    <a:pt x="1567488" y="3023663"/>
                    <a:pt x="1569352" y="3023663"/>
                  </a:cubicBezTo>
                  <a:cubicBezTo>
                    <a:pt x="1571216" y="3026062"/>
                    <a:pt x="1573080" y="3029662"/>
                    <a:pt x="1580535" y="3027262"/>
                  </a:cubicBezTo>
                  <a:cubicBezTo>
                    <a:pt x="1584263" y="3026062"/>
                    <a:pt x="1595446" y="3028462"/>
                    <a:pt x="1597310" y="3030862"/>
                  </a:cubicBezTo>
                  <a:cubicBezTo>
                    <a:pt x="1601037" y="3039261"/>
                    <a:pt x="1614084" y="3039261"/>
                    <a:pt x="1623403" y="3041660"/>
                  </a:cubicBezTo>
                  <a:cubicBezTo>
                    <a:pt x="1625267" y="3041660"/>
                    <a:pt x="1627131" y="3041660"/>
                    <a:pt x="1627131" y="3042860"/>
                  </a:cubicBezTo>
                  <a:cubicBezTo>
                    <a:pt x="1632723" y="3047660"/>
                    <a:pt x="1640178" y="3048860"/>
                    <a:pt x="1647633" y="3051259"/>
                  </a:cubicBezTo>
                  <a:cubicBezTo>
                    <a:pt x="1655089" y="3053659"/>
                    <a:pt x="1662544" y="3058459"/>
                    <a:pt x="1669999" y="3063258"/>
                  </a:cubicBezTo>
                  <a:lnTo>
                    <a:pt x="1679318" y="3069257"/>
                  </a:lnTo>
                  <a:cubicBezTo>
                    <a:pt x="1681182" y="3070457"/>
                    <a:pt x="1683046" y="3070457"/>
                    <a:pt x="1684910" y="3070457"/>
                  </a:cubicBezTo>
                  <a:cubicBezTo>
                    <a:pt x="1690502" y="3070457"/>
                    <a:pt x="1696093" y="3069257"/>
                    <a:pt x="1699821" y="3072857"/>
                  </a:cubicBezTo>
                  <a:cubicBezTo>
                    <a:pt x="1699821" y="3072857"/>
                    <a:pt x="1701685" y="3074057"/>
                    <a:pt x="1703549" y="3074057"/>
                  </a:cubicBezTo>
                  <a:cubicBezTo>
                    <a:pt x="1718459" y="3072857"/>
                    <a:pt x="1727778" y="3078856"/>
                    <a:pt x="1737098" y="3084856"/>
                  </a:cubicBezTo>
                  <a:cubicBezTo>
                    <a:pt x="1740825" y="3087255"/>
                    <a:pt x="1748281" y="3088455"/>
                    <a:pt x="1752008" y="3088455"/>
                  </a:cubicBezTo>
                  <a:cubicBezTo>
                    <a:pt x="1763191" y="3090855"/>
                    <a:pt x="1776238" y="3092055"/>
                    <a:pt x="1785558" y="3096854"/>
                  </a:cubicBezTo>
                  <a:cubicBezTo>
                    <a:pt x="1791149" y="3099254"/>
                    <a:pt x="1798604" y="3102854"/>
                    <a:pt x="1804196" y="3102854"/>
                  </a:cubicBezTo>
                  <a:cubicBezTo>
                    <a:pt x="1813515" y="3102854"/>
                    <a:pt x="1817243" y="3107653"/>
                    <a:pt x="1820970" y="3111253"/>
                  </a:cubicBezTo>
                  <a:cubicBezTo>
                    <a:pt x="1832154" y="3112452"/>
                    <a:pt x="1843336" y="3112452"/>
                    <a:pt x="1848928" y="3119652"/>
                  </a:cubicBezTo>
                  <a:cubicBezTo>
                    <a:pt x="1848928" y="3120852"/>
                    <a:pt x="1850792" y="3120852"/>
                    <a:pt x="1852656" y="3120852"/>
                  </a:cubicBezTo>
                  <a:cubicBezTo>
                    <a:pt x="1860111" y="3122052"/>
                    <a:pt x="1867566" y="3123251"/>
                    <a:pt x="1875022" y="3125651"/>
                  </a:cubicBezTo>
                  <a:cubicBezTo>
                    <a:pt x="1878749" y="3126851"/>
                    <a:pt x="1882477" y="3129251"/>
                    <a:pt x="1888069" y="3131651"/>
                  </a:cubicBezTo>
                  <a:cubicBezTo>
                    <a:pt x="1889932" y="3131651"/>
                    <a:pt x="1889932" y="3132850"/>
                    <a:pt x="1891796" y="3132850"/>
                  </a:cubicBezTo>
                  <a:cubicBezTo>
                    <a:pt x="1904843" y="3132850"/>
                    <a:pt x="1908571" y="3138850"/>
                    <a:pt x="1916026" y="3143649"/>
                  </a:cubicBezTo>
                  <a:cubicBezTo>
                    <a:pt x="1927209" y="3149648"/>
                    <a:pt x="1940256" y="3155648"/>
                    <a:pt x="1949575" y="3162847"/>
                  </a:cubicBezTo>
                  <a:cubicBezTo>
                    <a:pt x="1955167" y="3167646"/>
                    <a:pt x="1964486" y="3170046"/>
                    <a:pt x="1970077" y="3172446"/>
                  </a:cubicBezTo>
                  <a:lnTo>
                    <a:pt x="1981260" y="3176046"/>
                  </a:lnTo>
                  <a:cubicBezTo>
                    <a:pt x="1984988" y="3178445"/>
                    <a:pt x="1988716" y="3180845"/>
                    <a:pt x="1994307" y="3183245"/>
                  </a:cubicBezTo>
                  <a:cubicBezTo>
                    <a:pt x="1999899" y="3184445"/>
                    <a:pt x="2001763" y="3189244"/>
                    <a:pt x="2009218" y="3188044"/>
                  </a:cubicBezTo>
                  <a:cubicBezTo>
                    <a:pt x="2012946" y="3188044"/>
                    <a:pt x="2016673" y="3189244"/>
                    <a:pt x="2020401" y="3190444"/>
                  </a:cubicBezTo>
                  <a:cubicBezTo>
                    <a:pt x="2025993" y="3192844"/>
                    <a:pt x="2027856" y="3195243"/>
                    <a:pt x="2035312" y="3195243"/>
                  </a:cubicBezTo>
                  <a:cubicBezTo>
                    <a:pt x="2039040" y="3195243"/>
                    <a:pt x="2042767" y="3197643"/>
                    <a:pt x="2044631" y="3198843"/>
                  </a:cubicBezTo>
                  <a:cubicBezTo>
                    <a:pt x="2053950" y="3201383"/>
                    <a:pt x="2063269" y="3201383"/>
                    <a:pt x="2068861" y="3194044"/>
                  </a:cubicBezTo>
                  <a:lnTo>
                    <a:pt x="2070725" y="3192844"/>
                  </a:lnTo>
                  <a:cubicBezTo>
                    <a:pt x="2078180" y="3195243"/>
                    <a:pt x="2078180" y="3190444"/>
                    <a:pt x="2080044" y="3188044"/>
                  </a:cubicBezTo>
                  <a:cubicBezTo>
                    <a:pt x="2081908" y="3186844"/>
                    <a:pt x="2085636" y="3185645"/>
                    <a:pt x="2087499" y="3184445"/>
                  </a:cubicBezTo>
                  <a:cubicBezTo>
                    <a:pt x="2091227" y="3182045"/>
                    <a:pt x="2094955" y="3180845"/>
                    <a:pt x="2100546" y="3178445"/>
                  </a:cubicBezTo>
                  <a:cubicBezTo>
                    <a:pt x="2102410" y="3177245"/>
                    <a:pt x="2106138" y="3176046"/>
                    <a:pt x="2108002" y="3176046"/>
                  </a:cubicBezTo>
                  <a:cubicBezTo>
                    <a:pt x="2117321" y="3176046"/>
                    <a:pt x="2122912" y="3173646"/>
                    <a:pt x="2130368" y="3168846"/>
                  </a:cubicBezTo>
                  <a:cubicBezTo>
                    <a:pt x="2135959" y="3165247"/>
                    <a:pt x="2145278" y="3162847"/>
                    <a:pt x="2152734" y="3160447"/>
                  </a:cubicBezTo>
                  <a:cubicBezTo>
                    <a:pt x="2160189" y="3158048"/>
                    <a:pt x="2167644" y="3155648"/>
                    <a:pt x="2176964" y="3154448"/>
                  </a:cubicBezTo>
                  <a:cubicBezTo>
                    <a:pt x="2182555" y="3153248"/>
                    <a:pt x="2188147" y="3153248"/>
                    <a:pt x="2193738" y="3153248"/>
                  </a:cubicBezTo>
                  <a:lnTo>
                    <a:pt x="2197466" y="3153248"/>
                  </a:lnTo>
                  <a:cubicBezTo>
                    <a:pt x="2204921" y="3150848"/>
                    <a:pt x="2212377" y="3147249"/>
                    <a:pt x="2221696" y="3144849"/>
                  </a:cubicBezTo>
                  <a:lnTo>
                    <a:pt x="2227287" y="3144849"/>
                  </a:lnTo>
                  <a:cubicBezTo>
                    <a:pt x="2236606" y="3147249"/>
                    <a:pt x="2245926" y="3147249"/>
                    <a:pt x="2255245" y="3142449"/>
                  </a:cubicBezTo>
                  <a:cubicBezTo>
                    <a:pt x="2257109" y="3141249"/>
                    <a:pt x="2260836" y="3140050"/>
                    <a:pt x="2262700" y="3138850"/>
                  </a:cubicBezTo>
                  <a:cubicBezTo>
                    <a:pt x="2272019" y="3141249"/>
                    <a:pt x="2281338" y="3146049"/>
                    <a:pt x="2292522" y="3146049"/>
                  </a:cubicBezTo>
                  <a:cubicBezTo>
                    <a:pt x="2296249" y="3146049"/>
                    <a:pt x="2301841" y="3144849"/>
                    <a:pt x="2305568" y="3143649"/>
                  </a:cubicBezTo>
                  <a:cubicBezTo>
                    <a:pt x="2313024" y="3143649"/>
                    <a:pt x="2320479" y="3143649"/>
                    <a:pt x="2326071" y="3142449"/>
                  </a:cubicBezTo>
                  <a:cubicBezTo>
                    <a:pt x="2333526" y="3141249"/>
                    <a:pt x="2342845" y="3142449"/>
                    <a:pt x="2350301" y="3140050"/>
                  </a:cubicBezTo>
                  <a:cubicBezTo>
                    <a:pt x="2354028" y="3134050"/>
                    <a:pt x="2355892" y="3134050"/>
                    <a:pt x="2365211" y="3135250"/>
                  </a:cubicBezTo>
                  <a:cubicBezTo>
                    <a:pt x="2376394" y="3136450"/>
                    <a:pt x="2383850" y="3135250"/>
                    <a:pt x="2391305" y="3129251"/>
                  </a:cubicBezTo>
                  <a:cubicBezTo>
                    <a:pt x="2395033" y="3125651"/>
                    <a:pt x="2404352" y="3125651"/>
                    <a:pt x="2409943" y="3123251"/>
                  </a:cubicBezTo>
                  <a:cubicBezTo>
                    <a:pt x="2411807" y="3123251"/>
                    <a:pt x="2413671" y="3122052"/>
                    <a:pt x="2415535" y="3122052"/>
                  </a:cubicBezTo>
                  <a:cubicBezTo>
                    <a:pt x="2419262" y="3120852"/>
                    <a:pt x="2421126" y="3120852"/>
                    <a:pt x="2424854" y="3119652"/>
                  </a:cubicBezTo>
                  <a:cubicBezTo>
                    <a:pt x="2434173" y="3117252"/>
                    <a:pt x="2443493" y="3116052"/>
                    <a:pt x="2452812" y="3112452"/>
                  </a:cubicBezTo>
                  <a:cubicBezTo>
                    <a:pt x="2462131" y="3108853"/>
                    <a:pt x="2469586" y="3106453"/>
                    <a:pt x="2478906" y="3111253"/>
                  </a:cubicBezTo>
                  <a:lnTo>
                    <a:pt x="2482633" y="3111253"/>
                  </a:lnTo>
                  <a:cubicBezTo>
                    <a:pt x="2486361" y="3110053"/>
                    <a:pt x="2488225" y="3110053"/>
                    <a:pt x="2491952" y="3108853"/>
                  </a:cubicBezTo>
                  <a:cubicBezTo>
                    <a:pt x="2491952" y="3105253"/>
                    <a:pt x="2491952" y="3100454"/>
                    <a:pt x="2499408" y="3096854"/>
                  </a:cubicBezTo>
                  <a:cubicBezTo>
                    <a:pt x="2501272" y="3095654"/>
                    <a:pt x="2501272" y="3093255"/>
                    <a:pt x="2504999" y="3092055"/>
                  </a:cubicBezTo>
                  <a:cubicBezTo>
                    <a:pt x="2508727" y="3089655"/>
                    <a:pt x="2514318" y="3089655"/>
                    <a:pt x="2518046" y="3090855"/>
                  </a:cubicBezTo>
                  <a:cubicBezTo>
                    <a:pt x="2519910" y="3092055"/>
                    <a:pt x="2523638" y="3090855"/>
                    <a:pt x="2525501" y="3090855"/>
                  </a:cubicBezTo>
                  <a:cubicBezTo>
                    <a:pt x="2536684" y="3089655"/>
                    <a:pt x="2549731" y="3089655"/>
                    <a:pt x="2560914" y="3088455"/>
                  </a:cubicBezTo>
                  <a:cubicBezTo>
                    <a:pt x="2572097" y="3087255"/>
                    <a:pt x="2583280" y="3086056"/>
                    <a:pt x="2594464" y="3083656"/>
                  </a:cubicBezTo>
                  <a:cubicBezTo>
                    <a:pt x="2601919" y="3081256"/>
                    <a:pt x="2609374" y="3082456"/>
                    <a:pt x="2616829" y="3082456"/>
                  </a:cubicBezTo>
                  <a:cubicBezTo>
                    <a:pt x="2631740" y="3083656"/>
                    <a:pt x="2644787" y="3083656"/>
                    <a:pt x="2657834" y="3078856"/>
                  </a:cubicBezTo>
                  <a:lnTo>
                    <a:pt x="2654106" y="3076457"/>
                  </a:lnTo>
                  <a:cubicBezTo>
                    <a:pt x="2657834" y="3075257"/>
                    <a:pt x="2661562" y="3075257"/>
                    <a:pt x="2667153" y="3075257"/>
                  </a:cubicBezTo>
                  <a:cubicBezTo>
                    <a:pt x="2670881" y="3078856"/>
                    <a:pt x="2676472" y="3076457"/>
                    <a:pt x="2680200" y="3074057"/>
                  </a:cubicBezTo>
                  <a:cubicBezTo>
                    <a:pt x="2685792" y="3070457"/>
                    <a:pt x="2691383" y="3071657"/>
                    <a:pt x="2698838" y="3071657"/>
                  </a:cubicBezTo>
                  <a:cubicBezTo>
                    <a:pt x="2706294" y="3072857"/>
                    <a:pt x="2715613" y="3070457"/>
                    <a:pt x="2724932" y="3069257"/>
                  </a:cubicBezTo>
                  <a:cubicBezTo>
                    <a:pt x="2726796" y="3069257"/>
                    <a:pt x="2728660" y="3066858"/>
                    <a:pt x="2728660" y="3065658"/>
                  </a:cubicBezTo>
                  <a:cubicBezTo>
                    <a:pt x="2732388" y="3065658"/>
                    <a:pt x="2736115" y="3064458"/>
                    <a:pt x="2741707" y="3064458"/>
                  </a:cubicBezTo>
                  <a:lnTo>
                    <a:pt x="2749162" y="3064458"/>
                  </a:lnTo>
                  <a:cubicBezTo>
                    <a:pt x="2756617" y="3066858"/>
                    <a:pt x="2764073" y="3066858"/>
                    <a:pt x="2771528" y="3064458"/>
                  </a:cubicBezTo>
                  <a:cubicBezTo>
                    <a:pt x="2773392" y="3063258"/>
                    <a:pt x="2777120" y="3063258"/>
                    <a:pt x="2778984" y="3063258"/>
                  </a:cubicBezTo>
                  <a:cubicBezTo>
                    <a:pt x="2784575" y="3062058"/>
                    <a:pt x="2790167" y="3063258"/>
                    <a:pt x="2793894" y="3059659"/>
                  </a:cubicBezTo>
                  <a:cubicBezTo>
                    <a:pt x="2795758" y="3058459"/>
                    <a:pt x="2799486" y="3059659"/>
                    <a:pt x="2803213" y="3058459"/>
                  </a:cubicBezTo>
                  <a:lnTo>
                    <a:pt x="2857265" y="3058459"/>
                  </a:lnTo>
                  <a:cubicBezTo>
                    <a:pt x="2864720" y="3058459"/>
                    <a:pt x="2874039" y="3059659"/>
                    <a:pt x="2881494" y="3060859"/>
                  </a:cubicBezTo>
                  <a:cubicBezTo>
                    <a:pt x="2890814" y="3062058"/>
                    <a:pt x="2898269" y="3060859"/>
                    <a:pt x="2905725" y="3059659"/>
                  </a:cubicBezTo>
                  <a:lnTo>
                    <a:pt x="2918771" y="3059659"/>
                  </a:lnTo>
                  <a:cubicBezTo>
                    <a:pt x="2924363" y="3059659"/>
                    <a:pt x="2929954" y="3060859"/>
                    <a:pt x="2935546" y="3059659"/>
                  </a:cubicBezTo>
                  <a:cubicBezTo>
                    <a:pt x="2939273" y="3059659"/>
                    <a:pt x="2941137" y="3057259"/>
                    <a:pt x="2943001" y="3054859"/>
                  </a:cubicBezTo>
                  <a:cubicBezTo>
                    <a:pt x="2946729" y="3051259"/>
                    <a:pt x="2952321" y="3050060"/>
                    <a:pt x="2959776" y="3050060"/>
                  </a:cubicBezTo>
                  <a:cubicBezTo>
                    <a:pt x="2965367" y="3050060"/>
                    <a:pt x="2970959" y="3048860"/>
                    <a:pt x="2976550" y="3047660"/>
                  </a:cubicBezTo>
                  <a:lnTo>
                    <a:pt x="2980278" y="3047660"/>
                  </a:lnTo>
                  <a:cubicBezTo>
                    <a:pt x="2987733" y="3054859"/>
                    <a:pt x="2998916" y="3050060"/>
                    <a:pt x="3008236" y="3051259"/>
                  </a:cubicBezTo>
                  <a:lnTo>
                    <a:pt x="3011963" y="3051259"/>
                  </a:lnTo>
                  <a:cubicBezTo>
                    <a:pt x="3019418" y="3053659"/>
                    <a:pt x="3028738" y="3056059"/>
                    <a:pt x="3036193" y="3057259"/>
                  </a:cubicBezTo>
                  <a:cubicBezTo>
                    <a:pt x="3045512" y="3058459"/>
                    <a:pt x="3052968" y="3064458"/>
                    <a:pt x="3060423" y="3064458"/>
                  </a:cubicBezTo>
                  <a:cubicBezTo>
                    <a:pt x="3073470" y="3064458"/>
                    <a:pt x="3084653" y="3070457"/>
                    <a:pt x="3095836" y="3071657"/>
                  </a:cubicBezTo>
                  <a:cubicBezTo>
                    <a:pt x="3105155" y="3072857"/>
                    <a:pt x="3114474" y="3075257"/>
                    <a:pt x="3123794" y="3077657"/>
                  </a:cubicBezTo>
                  <a:cubicBezTo>
                    <a:pt x="3127521" y="3078856"/>
                    <a:pt x="3133113" y="3077657"/>
                    <a:pt x="3136840" y="3077657"/>
                  </a:cubicBezTo>
                  <a:cubicBezTo>
                    <a:pt x="3148024" y="3078856"/>
                    <a:pt x="3159206" y="3078856"/>
                    <a:pt x="3170390" y="3080056"/>
                  </a:cubicBezTo>
                  <a:lnTo>
                    <a:pt x="3172253" y="3080056"/>
                  </a:lnTo>
                  <a:cubicBezTo>
                    <a:pt x="3185300" y="3078856"/>
                    <a:pt x="3198347" y="3081256"/>
                    <a:pt x="3211394" y="3081256"/>
                  </a:cubicBezTo>
                  <a:cubicBezTo>
                    <a:pt x="3213258" y="2867680"/>
                    <a:pt x="3203939" y="2654104"/>
                    <a:pt x="3192756" y="2440528"/>
                  </a:cubicBezTo>
                  <a:cubicBezTo>
                    <a:pt x="3181573" y="2237750"/>
                    <a:pt x="3170390" y="2034973"/>
                    <a:pt x="3168526" y="1832196"/>
                  </a:cubicBezTo>
                  <a:cubicBezTo>
                    <a:pt x="3168526" y="1730207"/>
                    <a:pt x="3170390" y="1629418"/>
                    <a:pt x="3174117" y="1527430"/>
                  </a:cubicBezTo>
                  <a:cubicBezTo>
                    <a:pt x="3179709" y="1425441"/>
                    <a:pt x="3190892" y="1323452"/>
                    <a:pt x="3198347" y="1221464"/>
                  </a:cubicBezTo>
                  <a:cubicBezTo>
                    <a:pt x="3218932" y="898700"/>
                    <a:pt x="3207666" y="574736"/>
                    <a:pt x="3200211" y="251972"/>
                  </a:cubicBezTo>
                  <a:cubicBezTo>
                    <a:pt x="3194620" y="250772"/>
                    <a:pt x="3190892" y="249572"/>
                    <a:pt x="3187164" y="248372"/>
                  </a:cubicBezTo>
                  <a:cubicBezTo>
                    <a:pt x="3181573" y="245973"/>
                    <a:pt x="3175981" y="244773"/>
                    <a:pt x="3168526" y="245973"/>
                  </a:cubicBezTo>
                  <a:lnTo>
                    <a:pt x="3157343" y="245973"/>
                  </a:lnTo>
                  <a:cubicBezTo>
                    <a:pt x="3151751" y="245973"/>
                    <a:pt x="3144296" y="245973"/>
                    <a:pt x="3140568" y="250772"/>
                  </a:cubicBezTo>
                  <a:cubicBezTo>
                    <a:pt x="3140568" y="250772"/>
                    <a:pt x="3138704" y="251972"/>
                    <a:pt x="3136840" y="251972"/>
                  </a:cubicBezTo>
                  <a:lnTo>
                    <a:pt x="3129385" y="251972"/>
                  </a:lnTo>
                  <a:cubicBezTo>
                    <a:pt x="3127521" y="249572"/>
                    <a:pt x="3131249" y="244773"/>
                    <a:pt x="3121930" y="245973"/>
                  </a:cubicBezTo>
                  <a:cubicBezTo>
                    <a:pt x="3118202" y="245973"/>
                    <a:pt x="3112610" y="247172"/>
                    <a:pt x="3108883" y="247172"/>
                  </a:cubicBezTo>
                  <a:lnTo>
                    <a:pt x="3080925" y="247172"/>
                  </a:lnTo>
                  <a:cubicBezTo>
                    <a:pt x="3079061" y="244773"/>
                    <a:pt x="3077198" y="242373"/>
                    <a:pt x="3073470" y="238773"/>
                  </a:cubicBezTo>
                  <a:cubicBezTo>
                    <a:pt x="3071606" y="236374"/>
                    <a:pt x="3069742" y="235174"/>
                    <a:pt x="3064151" y="237573"/>
                  </a:cubicBezTo>
                  <a:cubicBezTo>
                    <a:pt x="3060423" y="238773"/>
                    <a:pt x="3058559" y="238773"/>
                    <a:pt x="3056695" y="236374"/>
                  </a:cubicBezTo>
                  <a:cubicBezTo>
                    <a:pt x="3051104" y="230374"/>
                    <a:pt x="3045512" y="225575"/>
                    <a:pt x="3034329" y="224375"/>
                  </a:cubicBezTo>
                  <a:cubicBezTo>
                    <a:pt x="3032465" y="224375"/>
                    <a:pt x="3030602" y="221975"/>
                    <a:pt x="3028738" y="220775"/>
                  </a:cubicBezTo>
                  <a:cubicBezTo>
                    <a:pt x="3025010" y="218376"/>
                    <a:pt x="3023146" y="215976"/>
                    <a:pt x="3017555" y="215976"/>
                  </a:cubicBezTo>
                  <a:cubicBezTo>
                    <a:pt x="3015691" y="215976"/>
                    <a:pt x="3011963" y="213576"/>
                    <a:pt x="3011963" y="212376"/>
                  </a:cubicBezTo>
                  <a:cubicBezTo>
                    <a:pt x="3010099" y="207577"/>
                    <a:pt x="3010099" y="203977"/>
                    <a:pt x="3010099" y="199178"/>
                  </a:cubicBezTo>
                  <a:cubicBezTo>
                    <a:pt x="3008236" y="194378"/>
                    <a:pt x="3004508" y="189579"/>
                    <a:pt x="2998916" y="187179"/>
                  </a:cubicBezTo>
                  <a:cubicBezTo>
                    <a:pt x="2989597" y="183579"/>
                    <a:pt x="2982142" y="178780"/>
                    <a:pt x="2972823" y="175180"/>
                  </a:cubicBezTo>
                  <a:cubicBezTo>
                    <a:pt x="2970959" y="173981"/>
                    <a:pt x="2967231" y="172781"/>
                    <a:pt x="2963503" y="172781"/>
                  </a:cubicBezTo>
                  <a:cubicBezTo>
                    <a:pt x="2957912" y="171581"/>
                    <a:pt x="2952321" y="170381"/>
                    <a:pt x="2946729" y="170381"/>
                  </a:cubicBezTo>
                  <a:cubicBezTo>
                    <a:pt x="2941137" y="170381"/>
                    <a:pt x="2933682" y="170381"/>
                    <a:pt x="2928090" y="172781"/>
                  </a:cubicBezTo>
                  <a:cubicBezTo>
                    <a:pt x="2916907" y="176380"/>
                    <a:pt x="2907588" y="171581"/>
                    <a:pt x="2898269" y="171581"/>
                  </a:cubicBezTo>
                  <a:cubicBezTo>
                    <a:pt x="2888950" y="170381"/>
                    <a:pt x="2879631" y="167981"/>
                    <a:pt x="2872175" y="166781"/>
                  </a:cubicBezTo>
                  <a:lnTo>
                    <a:pt x="2847945" y="166781"/>
                  </a:lnTo>
                  <a:cubicBezTo>
                    <a:pt x="2827443" y="169181"/>
                    <a:pt x="2810669" y="161982"/>
                    <a:pt x="2790166" y="160782"/>
                  </a:cubicBezTo>
                  <a:cubicBezTo>
                    <a:pt x="2784575" y="160782"/>
                    <a:pt x="2778984" y="157182"/>
                    <a:pt x="2773392" y="154783"/>
                  </a:cubicBezTo>
                  <a:cubicBezTo>
                    <a:pt x="2769664" y="152383"/>
                    <a:pt x="2765937" y="152383"/>
                    <a:pt x="2760345" y="153583"/>
                  </a:cubicBezTo>
                  <a:cubicBezTo>
                    <a:pt x="2752890" y="154783"/>
                    <a:pt x="2745434" y="153583"/>
                    <a:pt x="2737979" y="154783"/>
                  </a:cubicBezTo>
                  <a:cubicBezTo>
                    <a:pt x="2726796" y="157182"/>
                    <a:pt x="2717477" y="151183"/>
                    <a:pt x="2706294" y="151183"/>
                  </a:cubicBezTo>
                  <a:cubicBezTo>
                    <a:pt x="2696974" y="152383"/>
                    <a:pt x="2687655" y="152383"/>
                    <a:pt x="2678336" y="153583"/>
                  </a:cubicBezTo>
                  <a:lnTo>
                    <a:pt x="2655970" y="157182"/>
                  </a:lnTo>
                  <a:cubicBezTo>
                    <a:pt x="2641059" y="161982"/>
                    <a:pt x="2629876" y="155983"/>
                    <a:pt x="2616829" y="153583"/>
                  </a:cubicBezTo>
                  <a:cubicBezTo>
                    <a:pt x="2607510" y="152383"/>
                    <a:pt x="2601919" y="149983"/>
                    <a:pt x="2594463" y="146384"/>
                  </a:cubicBezTo>
                  <a:cubicBezTo>
                    <a:pt x="2587008" y="142784"/>
                    <a:pt x="2579553" y="146384"/>
                    <a:pt x="2573961" y="146384"/>
                  </a:cubicBezTo>
                  <a:cubicBezTo>
                    <a:pt x="2568370" y="146384"/>
                    <a:pt x="2564642" y="149983"/>
                    <a:pt x="2560914" y="151183"/>
                  </a:cubicBezTo>
                  <a:cubicBezTo>
                    <a:pt x="2555323" y="152383"/>
                    <a:pt x="2549731" y="152383"/>
                    <a:pt x="2544140" y="152383"/>
                  </a:cubicBezTo>
                  <a:cubicBezTo>
                    <a:pt x="2538548" y="152383"/>
                    <a:pt x="2531093" y="151183"/>
                    <a:pt x="2525501" y="152383"/>
                  </a:cubicBezTo>
                  <a:cubicBezTo>
                    <a:pt x="2516182" y="154783"/>
                    <a:pt x="2508727" y="158382"/>
                    <a:pt x="2501271" y="160782"/>
                  </a:cubicBezTo>
                  <a:cubicBezTo>
                    <a:pt x="2499408" y="161982"/>
                    <a:pt x="2497544" y="163182"/>
                    <a:pt x="2495680" y="163182"/>
                  </a:cubicBezTo>
                  <a:cubicBezTo>
                    <a:pt x="2482633" y="167981"/>
                    <a:pt x="2467722" y="169181"/>
                    <a:pt x="2450948" y="169181"/>
                  </a:cubicBezTo>
                  <a:cubicBezTo>
                    <a:pt x="2441629" y="169181"/>
                    <a:pt x="2432309" y="169181"/>
                    <a:pt x="2422990" y="167981"/>
                  </a:cubicBezTo>
                  <a:cubicBezTo>
                    <a:pt x="2417399" y="167981"/>
                    <a:pt x="2413671" y="164382"/>
                    <a:pt x="2409943" y="164382"/>
                  </a:cubicBezTo>
                  <a:cubicBezTo>
                    <a:pt x="2396897" y="163182"/>
                    <a:pt x="2385713" y="163182"/>
                    <a:pt x="2372666" y="163182"/>
                  </a:cubicBezTo>
                  <a:cubicBezTo>
                    <a:pt x="2370803" y="163182"/>
                    <a:pt x="2368939" y="164382"/>
                    <a:pt x="2367075" y="164382"/>
                  </a:cubicBezTo>
                  <a:cubicBezTo>
                    <a:pt x="2359620" y="166781"/>
                    <a:pt x="2352164" y="170381"/>
                    <a:pt x="2344709" y="172781"/>
                  </a:cubicBezTo>
                  <a:cubicBezTo>
                    <a:pt x="2331662" y="175180"/>
                    <a:pt x="2318615" y="177580"/>
                    <a:pt x="2305568" y="178780"/>
                  </a:cubicBezTo>
                  <a:lnTo>
                    <a:pt x="2299977" y="178780"/>
                  </a:lnTo>
                  <a:cubicBezTo>
                    <a:pt x="2288794" y="175180"/>
                    <a:pt x="2279475" y="178780"/>
                    <a:pt x="2268292" y="179980"/>
                  </a:cubicBezTo>
                  <a:cubicBezTo>
                    <a:pt x="2257109" y="182380"/>
                    <a:pt x="2245925" y="185979"/>
                    <a:pt x="2234743" y="188379"/>
                  </a:cubicBezTo>
                  <a:cubicBezTo>
                    <a:pt x="2231015" y="189579"/>
                    <a:pt x="2227287" y="188379"/>
                    <a:pt x="2223559" y="187179"/>
                  </a:cubicBezTo>
                  <a:cubicBezTo>
                    <a:pt x="2217968" y="185979"/>
                    <a:pt x="2214240" y="185979"/>
                    <a:pt x="2210513" y="188379"/>
                  </a:cubicBezTo>
                  <a:cubicBezTo>
                    <a:pt x="2208649" y="189579"/>
                    <a:pt x="2206785" y="189579"/>
                    <a:pt x="2204921" y="189579"/>
                  </a:cubicBezTo>
                  <a:cubicBezTo>
                    <a:pt x="2199330" y="190779"/>
                    <a:pt x="2193738" y="190779"/>
                    <a:pt x="2190010" y="191979"/>
                  </a:cubicBezTo>
                  <a:cubicBezTo>
                    <a:pt x="2182555" y="195578"/>
                    <a:pt x="2175100" y="194378"/>
                    <a:pt x="2167644" y="196778"/>
                  </a:cubicBezTo>
                  <a:cubicBezTo>
                    <a:pt x="2160189" y="199178"/>
                    <a:pt x="2152734" y="199178"/>
                    <a:pt x="2147142" y="202777"/>
                  </a:cubicBezTo>
                  <a:cubicBezTo>
                    <a:pt x="2145278" y="203977"/>
                    <a:pt x="2141551" y="203977"/>
                    <a:pt x="2137823" y="203977"/>
                  </a:cubicBezTo>
                  <a:cubicBezTo>
                    <a:pt x="2128504" y="205177"/>
                    <a:pt x="2121048" y="208777"/>
                    <a:pt x="2115457" y="213576"/>
                  </a:cubicBezTo>
                  <a:cubicBezTo>
                    <a:pt x="2108001" y="218376"/>
                    <a:pt x="2100546" y="221975"/>
                    <a:pt x="2093091" y="225575"/>
                  </a:cubicBezTo>
                  <a:cubicBezTo>
                    <a:pt x="2091227" y="226775"/>
                    <a:pt x="2085635" y="226775"/>
                    <a:pt x="2083771" y="226775"/>
                  </a:cubicBezTo>
                  <a:cubicBezTo>
                    <a:pt x="2076316" y="226775"/>
                    <a:pt x="2068861" y="225575"/>
                    <a:pt x="2063269" y="224375"/>
                  </a:cubicBezTo>
                  <a:cubicBezTo>
                    <a:pt x="2059542" y="224375"/>
                    <a:pt x="2057678" y="223175"/>
                    <a:pt x="2053950" y="223175"/>
                  </a:cubicBezTo>
                  <a:cubicBezTo>
                    <a:pt x="2042767" y="226775"/>
                    <a:pt x="2029720" y="224375"/>
                    <a:pt x="2018537" y="224375"/>
                  </a:cubicBezTo>
                  <a:cubicBezTo>
                    <a:pt x="2016673" y="224375"/>
                    <a:pt x="2012946" y="223175"/>
                    <a:pt x="2011082" y="221975"/>
                  </a:cubicBezTo>
                  <a:cubicBezTo>
                    <a:pt x="2003626" y="218376"/>
                    <a:pt x="1996171" y="218376"/>
                    <a:pt x="1988716" y="220775"/>
                  </a:cubicBezTo>
                  <a:cubicBezTo>
                    <a:pt x="1983124" y="221975"/>
                    <a:pt x="1977533" y="221975"/>
                    <a:pt x="1973805" y="219575"/>
                  </a:cubicBezTo>
                  <a:cubicBezTo>
                    <a:pt x="1966350" y="215976"/>
                    <a:pt x="1957030" y="213576"/>
                    <a:pt x="1947711" y="212376"/>
                  </a:cubicBezTo>
                  <a:cubicBezTo>
                    <a:pt x="1940256" y="211176"/>
                    <a:pt x="1932801" y="208777"/>
                    <a:pt x="1925345" y="206377"/>
                  </a:cubicBezTo>
                  <a:cubicBezTo>
                    <a:pt x="1921618" y="205177"/>
                    <a:pt x="1917890" y="206377"/>
                    <a:pt x="1914162" y="206377"/>
                  </a:cubicBezTo>
                  <a:cubicBezTo>
                    <a:pt x="1910434" y="206377"/>
                    <a:pt x="1908571" y="207577"/>
                    <a:pt x="1904843" y="207577"/>
                  </a:cubicBezTo>
                  <a:cubicBezTo>
                    <a:pt x="1893660" y="208777"/>
                    <a:pt x="1882477" y="211176"/>
                    <a:pt x="1873158" y="209977"/>
                  </a:cubicBezTo>
                  <a:cubicBezTo>
                    <a:pt x="1860111" y="207577"/>
                    <a:pt x="1847064" y="208777"/>
                    <a:pt x="1835881" y="203977"/>
                  </a:cubicBezTo>
                  <a:cubicBezTo>
                    <a:pt x="1830289" y="201577"/>
                    <a:pt x="1828425" y="203977"/>
                    <a:pt x="1824698" y="203977"/>
                  </a:cubicBezTo>
                  <a:cubicBezTo>
                    <a:pt x="1822834" y="203977"/>
                    <a:pt x="1820970" y="203977"/>
                    <a:pt x="1817243" y="205177"/>
                  </a:cubicBezTo>
                  <a:cubicBezTo>
                    <a:pt x="1815379" y="208777"/>
                    <a:pt x="1807923" y="211176"/>
                    <a:pt x="1798604" y="208777"/>
                  </a:cubicBezTo>
                  <a:cubicBezTo>
                    <a:pt x="1793013" y="207577"/>
                    <a:pt x="1789285" y="207577"/>
                    <a:pt x="1783693" y="208777"/>
                  </a:cubicBezTo>
                  <a:cubicBezTo>
                    <a:pt x="1778102" y="209977"/>
                    <a:pt x="1772510" y="209977"/>
                    <a:pt x="1765055" y="211176"/>
                  </a:cubicBezTo>
                  <a:lnTo>
                    <a:pt x="1763191" y="211176"/>
                  </a:lnTo>
                  <a:cubicBezTo>
                    <a:pt x="1748281" y="217176"/>
                    <a:pt x="1733370" y="212376"/>
                    <a:pt x="1716595" y="212376"/>
                  </a:cubicBezTo>
                  <a:lnTo>
                    <a:pt x="1707276" y="212376"/>
                  </a:lnTo>
                  <a:cubicBezTo>
                    <a:pt x="1696093" y="213576"/>
                    <a:pt x="1690501" y="207577"/>
                    <a:pt x="1683046" y="203977"/>
                  </a:cubicBezTo>
                  <a:cubicBezTo>
                    <a:pt x="1675591" y="200378"/>
                    <a:pt x="1668135" y="195578"/>
                    <a:pt x="1660680" y="193178"/>
                  </a:cubicBezTo>
                  <a:cubicBezTo>
                    <a:pt x="1658816" y="191979"/>
                    <a:pt x="1653225" y="193178"/>
                    <a:pt x="1649497" y="193178"/>
                  </a:cubicBezTo>
                  <a:lnTo>
                    <a:pt x="1632722" y="193178"/>
                  </a:lnTo>
                  <a:lnTo>
                    <a:pt x="1630859" y="191979"/>
                  </a:lnTo>
                  <a:cubicBezTo>
                    <a:pt x="1617812" y="194378"/>
                    <a:pt x="1610356" y="189579"/>
                    <a:pt x="1601037" y="184779"/>
                  </a:cubicBezTo>
                  <a:cubicBezTo>
                    <a:pt x="1595446" y="182380"/>
                    <a:pt x="1587990" y="179980"/>
                    <a:pt x="1582399" y="178780"/>
                  </a:cubicBezTo>
                  <a:cubicBezTo>
                    <a:pt x="1574943" y="176380"/>
                    <a:pt x="1565624" y="175180"/>
                    <a:pt x="1561897" y="169181"/>
                  </a:cubicBezTo>
                  <a:cubicBezTo>
                    <a:pt x="1560033" y="166781"/>
                    <a:pt x="1556305" y="166781"/>
                    <a:pt x="1554441" y="164382"/>
                  </a:cubicBezTo>
                  <a:cubicBezTo>
                    <a:pt x="1552577" y="161982"/>
                    <a:pt x="1550714" y="159582"/>
                    <a:pt x="1550714" y="158382"/>
                  </a:cubicBezTo>
                  <a:cubicBezTo>
                    <a:pt x="1550714" y="155983"/>
                    <a:pt x="1552577" y="153583"/>
                    <a:pt x="1554441" y="151183"/>
                  </a:cubicBezTo>
                  <a:cubicBezTo>
                    <a:pt x="1556305" y="147583"/>
                    <a:pt x="1552577" y="143984"/>
                    <a:pt x="1546986" y="141584"/>
                  </a:cubicBezTo>
                  <a:cubicBezTo>
                    <a:pt x="1545122" y="140384"/>
                    <a:pt x="1541394" y="140384"/>
                    <a:pt x="1541394" y="139184"/>
                  </a:cubicBezTo>
                  <a:cubicBezTo>
                    <a:pt x="1537667" y="131985"/>
                    <a:pt x="1528348" y="129585"/>
                    <a:pt x="1520892" y="123586"/>
                  </a:cubicBezTo>
                  <a:cubicBezTo>
                    <a:pt x="1515301" y="119987"/>
                    <a:pt x="1511573" y="115187"/>
                    <a:pt x="1507845" y="110388"/>
                  </a:cubicBezTo>
                  <a:cubicBezTo>
                    <a:pt x="1504118" y="107988"/>
                    <a:pt x="1502254" y="105588"/>
                    <a:pt x="1496662" y="103188"/>
                  </a:cubicBezTo>
                  <a:cubicBezTo>
                    <a:pt x="1483615" y="99589"/>
                    <a:pt x="1470569" y="95989"/>
                    <a:pt x="1457522" y="91190"/>
                  </a:cubicBezTo>
                  <a:cubicBezTo>
                    <a:pt x="1457522" y="100789"/>
                    <a:pt x="1453794" y="98389"/>
                    <a:pt x="1451930" y="95989"/>
                  </a:cubicBezTo>
                  <a:cubicBezTo>
                    <a:pt x="1451930" y="92390"/>
                    <a:pt x="1448203" y="91190"/>
                    <a:pt x="1442611" y="91190"/>
                  </a:cubicBezTo>
                  <a:cubicBezTo>
                    <a:pt x="1442611" y="91190"/>
                    <a:pt x="1440747" y="91190"/>
                    <a:pt x="1440747" y="89990"/>
                  </a:cubicBezTo>
                  <a:cubicBezTo>
                    <a:pt x="1438883" y="82791"/>
                    <a:pt x="1429564" y="85190"/>
                    <a:pt x="1423973" y="83991"/>
                  </a:cubicBezTo>
                  <a:cubicBezTo>
                    <a:pt x="1420245" y="82791"/>
                    <a:pt x="1416517" y="81591"/>
                    <a:pt x="1412790" y="82791"/>
                  </a:cubicBezTo>
                  <a:cubicBezTo>
                    <a:pt x="1405334" y="83991"/>
                    <a:pt x="1399743" y="80391"/>
                    <a:pt x="1392287" y="79191"/>
                  </a:cubicBezTo>
                  <a:cubicBezTo>
                    <a:pt x="1390423" y="79191"/>
                    <a:pt x="1388560" y="79191"/>
                    <a:pt x="1386696" y="80391"/>
                  </a:cubicBezTo>
                  <a:cubicBezTo>
                    <a:pt x="1382968" y="82791"/>
                    <a:pt x="1379240" y="82791"/>
                    <a:pt x="1373649" y="80391"/>
                  </a:cubicBezTo>
                  <a:cubicBezTo>
                    <a:pt x="1366194" y="76791"/>
                    <a:pt x="1358738" y="76791"/>
                    <a:pt x="1349419" y="79191"/>
                  </a:cubicBezTo>
                  <a:cubicBezTo>
                    <a:pt x="1345691" y="80391"/>
                    <a:pt x="1341964" y="80391"/>
                    <a:pt x="1338236" y="79191"/>
                  </a:cubicBezTo>
                  <a:cubicBezTo>
                    <a:pt x="1330781" y="76791"/>
                    <a:pt x="1323325" y="73192"/>
                    <a:pt x="1314006" y="70792"/>
                  </a:cubicBezTo>
                  <a:cubicBezTo>
                    <a:pt x="1312142" y="70792"/>
                    <a:pt x="1310278" y="69592"/>
                    <a:pt x="1308415" y="69592"/>
                  </a:cubicBezTo>
                  <a:cubicBezTo>
                    <a:pt x="1297231" y="70792"/>
                    <a:pt x="1287912" y="68392"/>
                    <a:pt x="1276729" y="70792"/>
                  </a:cubicBezTo>
                  <a:cubicBezTo>
                    <a:pt x="1271138" y="71992"/>
                    <a:pt x="1263682" y="71992"/>
                    <a:pt x="1259955" y="76791"/>
                  </a:cubicBezTo>
                  <a:cubicBezTo>
                    <a:pt x="1258091" y="77991"/>
                    <a:pt x="1252499" y="77991"/>
                    <a:pt x="1248772" y="79191"/>
                  </a:cubicBezTo>
                  <a:cubicBezTo>
                    <a:pt x="1239452" y="80391"/>
                    <a:pt x="1230133" y="81591"/>
                    <a:pt x="1220814" y="79191"/>
                  </a:cubicBezTo>
                  <a:cubicBezTo>
                    <a:pt x="1213359" y="76791"/>
                    <a:pt x="1204040" y="77991"/>
                    <a:pt x="1196584" y="76791"/>
                  </a:cubicBezTo>
                  <a:cubicBezTo>
                    <a:pt x="1190993" y="75592"/>
                    <a:pt x="1187265" y="73192"/>
                    <a:pt x="1183537" y="71992"/>
                  </a:cubicBezTo>
                  <a:cubicBezTo>
                    <a:pt x="1181674" y="70792"/>
                    <a:pt x="1179810" y="69592"/>
                    <a:pt x="1177946" y="69592"/>
                  </a:cubicBezTo>
                  <a:cubicBezTo>
                    <a:pt x="1166763" y="67192"/>
                    <a:pt x="1157444" y="62393"/>
                    <a:pt x="1151852" y="56394"/>
                  </a:cubicBezTo>
                  <a:cubicBezTo>
                    <a:pt x="1148124" y="52794"/>
                    <a:pt x="1142533" y="49194"/>
                    <a:pt x="1138805" y="45595"/>
                  </a:cubicBezTo>
                  <a:cubicBezTo>
                    <a:pt x="1125758" y="43195"/>
                    <a:pt x="1127622" y="33596"/>
                    <a:pt x="1120167" y="28797"/>
                  </a:cubicBezTo>
                  <a:cubicBezTo>
                    <a:pt x="1114575" y="23997"/>
                    <a:pt x="1108984" y="21598"/>
                    <a:pt x="1099665" y="20398"/>
                  </a:cubicBezTo>
                  <a:lnTo>
                    <a:pt x="1097801" y="20398"/>
                  </a:lnTo>
                  <a:cubicBezTo>
                    <a:pt x="1088482" y="15598"/>
                    <a:pt x="1079163" y="19198"/>
                    <a:pt x="1067980" y="19198"/>
                  </a:cubicBezTo>
                  <a:cubicBezTo>
                    <a:pt x="1064252" y="19198"/>
                    <a:pt x="1058660" y="16798"/>
                    <a:pt x="1054933" y="15598"/>
                  </a:cubicBezTo>
                  <a:cubicBezTo>
                    <a:pt x="1053069" y="13198"/>
                    <a:pt x="1051205" y="11999"/>
                    <a:pt x="1049341" y="11999"/>
                  </a:cubicBezTo>
                  <a:cubicBezTo>
                    <a:pt x="1038158" y="10799"/>
                    <a:pt x="1028839" y="5999"/>
                    <a:pt x="1019520" y="0"/>
                  </a:cubicBezTo>
                  <a:cubicBezTo>
                    <a:pt x="1015792" y="1200"/>
                    <a:pt x="1012064" y="2400"/>
                    <a:pt x="1008337" y="2400"/>
                  </a:cubicBezTo>
                  <a:cubicBezTo>
                    <a:pt x="1004609" y="3600"/>
                    <a:pt x="999017" y="3600"/>
                    <a:pt x="993426" y="3600"/>
                  </a:cubicBezTo>
                  <a:cubicBezTo>
                    <a:pt x="985971" y="2400"/>
                    <a:pt x="978515" y="3600"/>
                    <a:pt x="971060" y="7199"/>
                  </a:cubicBezTo>
                  <a:cubicBezTo>
                    <a:pt x="967332" y="8399"/>
                    <a:pt x="965468" y="9599"/>
                    <a:pt x="961741" y="10799"/>
                  </a:cubicBezTo>
                  <a:cubicBezTo>
                    <a:pt x="958013" y="11999"/>
                    <a:pt x="956149" y="14398"/>
                    <a:pt x="952421" y="15598"/>
                  </a:cubicBezTo>
                  <a:cubicBezTo>
                    <a:pt x="950558" y="16798"/>
                    <a:pt x="946830" y="16798"/>
                    <a:pt x="944966" y="17998"/>
                  </a:cubicBezTo>
                  <a:lnTo>
                    <a:pt x="933783" y="21598"/>
                  </a:lnTo>
                  <a:cubicBezTo>
                    <a:pt x="933783" y="21598"/>
                    <a:pt x="931919" y="22797"/>
                    <a:pt x="931919" y="21598"/>
                  </a:cubicBezTo>
                  <a:cubicBezTo>
                    <a:pt x="924464" y="19198"/>
                    <a:pt x="918872" y="23997"/>
                    <a:pt x="913281" y="26397"/>
                  </a:cubicBezTo>
                  <a:cubicBezTo>
                    <a:pt x="907689" y="28797"/>
                    <a:pt x="900234" y="28797"/>
                    <a:pt x="894642" y="31196"/>
                  </a:cubicBezTo>
                  <a:lnTo>
                    <a:pt x="892779" y="31196"/>
                  </a:lnTo>
                  <a:cubicBezTo>
                    <a:pt x="883459" y="32396"/>
                    <a:pt x="874140" y="34796"/>
                    <a:pt x="864821" y="35996"/>
                  </a:cubicBezTo>
                  <a:cubicBezTo>
                    <a:pt x="861093" y="35996"/>
                    <a:pt x="859230" y="37196"/>
                    <a:pt x="855502" y="38396"/>
                  </a:cubicBezTo>
                  <a:cubicBezTo>
                    <a:pt x="849910" y="39596"/>
                    <a:pt x="844319" y="41995"/>
                    <a:pt x="838727" y="43195"/>
                  </a:cubicBezTo>
                  <a:cubicBezTo>
                    <a:pt x="835000" y="44395"/>
                    <a:pt x="829408" y="45595"/>
                    <a:pt x="825680" y="46795"/>
                  </a:cubicBezTo>
                  <a:lnTo>
                    <a:pt x="820089" y="46795"/>
                  </a:lnTo>
                  <a:cubicBezTo>
                    <a:pt x="820089" y="46795"/>
                    <a:pt x="816361" y="46795"/>
                    <a:pt x="814497" y="49194"/>
                  </a:cubicBezTo>
                  <a:cubicBezTo>
                    <a:pt x="807042" y="46795"/>
                    <a:pt x="797723" y="45595"/>
                    <a:pt x="790267" y="43195"/>
                  </a:cubicBezTo>
                  <a:cubicBezTo>
                    <a:pt x="784676" y="41995"/>
                    <a:pt x="771629" y="44395"/>
                    <a:pt x="767901" y="47995"/>
                  </a:cubicBezTo>
                  <a:cubicBezTo>
                    <a:pt x="766038" y="49194"/>
                    <a:pt x="764174" y="50394"/>
                    <a:pt x="762310" y="50394"/>
                  </a:cubicBezTo>
                  <a:cubicBezTo>
                    <a:pt x="760446" y="50394"/>
                    <a:pt x="756718" y="49194"/>
                    <a:pt x="754855" y="49194"/>
                  </a:cubicBezTo>
                  <a:cubicBezTo>
                    <a:pt x="752991" y="49194"/>
                    <a:pt x="751127" y="50394"/>
                    <a:pt x="747399" y="50394"/>
                  </a:cubicBezTo>
                  <a:cubicBezTo>
                    <a:pt x="747399" y="51594"/>
                    <a:pt x="749263" y="52794"/>
                    <a:pt x="749263" y="53994"/>
                  </a:cubicBezTo>
                  <a:cubicBezTo>
                    <a:pt x="743672" y="55194"/>
                    <a:pt x="734352" y="64793"/>
                    <a:pt x="734352" y="69592"/>
                  </a:cubicBezTo>
                  <a:cubicBezTo>
                    <a:pt x="725033" y="71992"/>
                    <a:pt x="713850" y="73192"/>
                    <a:pt x="710122" y="80391"/>
                  </a:cubicBezTo>
                  <a:cubicBezTo>
                    <a:pt x="710122" y="81591"/>
                    <a:pt x="708259" y="81591"/>
                    <a:pt x="708259" y="82791"/>
                  </a:cubicBezTo>
                  <a:cubicBezTo>
                    <a:pt x="697076" y="83991"/>
                    <a:pt x="695212" y="91190"/>
                    <a:pt x="689620" y="97189"/>
                  </a:cubicBezTo>
                  <a:lnTo>
                    <a:pt x="689620" y="99589"/>
                  </a:lnTo>
                  <a:cubicBezTo>
                    <a:pt x="687756" y="99589"/>
                    <a:pt x="685893" y="100789"/>
                    <a:pt x="684029" y="100789"/>
                  </a:cubicBezTo>
                  <a:cubicBezTo>
                    <a:pt x="676573" y="103188"/>
                    <a:pt x="672846" y="106788"/>
                    <a:pt x="670982" y="112787"/>
                  </a:cubicBezTo>
                  <a:cubicBezTo>
                    <a:pt x="669118" y="118787"/>
                    <a:pt x="669118" y="123586"/>
                    <a:pt x="667254" y="129586"/>
                  </a:cubicBezTo>
                  <a:cubicBezTo>
                    <a:pt x="663526" y="128386"/>
                    <a:pt x="657935" y="130785"/>
                    <a:pt x="656071" y="127186"/>
                  </a:cubicBezTo>
                  <a:lnTo>
                    <a:pt x="652343" y="127186"/>
                  </a:lnTo>
                  <a:cubicBezTo>
                    <a:pt x="646752" y="131985"/>
                    <a:pt x="641160" y="136785"/>
                    <a:pt x="635569" y="140384"/>
                  </a:cubicBezTo>
                  <a:cubicBezTo>
                    <a:pt x="629977" y="142784"/>
                    <a:pt x="624386" y="143984"/>
                    <a:pt x="616930" y="146384"/>
                  </a:cubicBezTo>
                  <a:lnTo>
                    <a:pt x="616930" y="148783"/>
                  </a:lnTo>
                  <a:cubicBezTo>
                    <a:pt x="609475" y="147583"/>
                    <a:pt x="603884" y="146384"/>
                    <a:pt x="598292" y="143984"/>
                  </a:cubicBezTo>
                  <a:cubicBezTo>
                    <a:pt x="596428" y="143984"/>
                    <a:pt x="594564" y="142784"/>
                    <a:pt x="594564" y="142784"/>
                  </a:cubicBezTo>
                  <a:cubicBezTo>
                    <a:pt x="592701" y="142784"/>
                    <a:pt x="592701" y="141584"/>
                    <a:pt x="592701" y="141584"/>
                  </a:cubicBezTo>
                  <a:cubicBezTo>
                    <a:pt x="590837" y="141584"/>
                    <a:pt x="590837" y="142784"/>
                    <a:pt x="590837" y="143984"/>
                  </a:cubicBezTo>
                  <a:cubicBezTo>
                    <a:pt x="590837" y="148783"/>
                    <a:pt x="587109" y="147583"/>
                    <a:pt x="583381" y="146384"/>
                  </a:cubicBezTo>
                  <a:cubicBezTo>
                    <a:pt x="579654" y="145184"/>
                    <a:pt x="575926" y="145184"/>
                    <a:pt x="574062" y="148783"/>
                  </a:cubicBezTo>
                  <a:cubicBezTo>
                    <a:pt x="574062" y="149983"/>
                    <a:pt x="572198" y="151183"/>
                    <a:pt x="570335" y="151183"/>
                  </a:cubicBezTo>
                  <a:cubicBezTo>
                    <a:pt x="564743" y="152383"/>
                    <a:pt x="559151" y="153583"/>
                    <a:pt x="557288" y="157182"/>
                  </a:cubicBezTo>
                  <a:cubicBezTo>
                    <a:pt x="555424" y="159582"/>
                    <a:pt x="553560" y="160782"/>
                    <a:pt x="549832" y="163182"/>
                  </a:cubicBezTo>
                  <a:lnTo>
                    <a:pt x="521875" y="163182"/>
                  </a:lnTo>
                  <a:cubicBezTo>
                    <a:pt x="518147" y="163182"/>
                    <a:pt x="514419" y="163182"/>
                    <a:pt x="510692" y="164382"/>
                  </a:cubicBezTo>
                  <a:cubicBezTo>
                    <a:pt x="506964" y="164382"/>
                    <a:pt x="503236" y="165581"/>
                    <a:pt x="497645" y="166781"/>
                  </a:cubicBezTo>
                  <a:cubicBezTo>
                    <a:pt x="493917" y="167981"/>
                    <a:pt x="488326" y="170381"/>
                    <a:pt x="484598" y="171581"/>
                  </a:cubicBezTo>
                  <a:cubicBezTo>
                    <a:pt x="482734" y="172781"/>
                    <a:pt x="480870" y="172781"/>
                    <a:pt x="479006" y="172781"/>
                  </a:cubicBezTo>
                  <a:cubicBezTo>
                    <a:pt x="469687" y="172781"/>
                    <a:pt x="464096" y="176380"/>
                    <a:pt x="458504" y="179980"/>
                  </a:cubicBezTo>
                  <a:cubicBezTo>
                    <a:pt x="452913" y="182380"/>
                    <a:pt x="449185" y="185979"/>
                    <a:pt x="443593" y="188379"/>
                  </a:cubicBezTo>
                  <a:cubicBezTo>
                    <a:pt x="439866" y="189579"/>
                    <a:pt x="436138" y="190779"/>
                    <a:pt x="434274" y="191979"/>
                  </a:cubicBezTo>
                  <a:cubicBezTo>
                    <a:pt x="430547" y="193178"/>
                    <a:pt x="428683" y="195578"/>
                    <a:pt x="424955" y="195578"/>
                  </a:cubicBezTo>
                  <a:cubicBezTo>
                    <a:pt x="421227" y="196778"/>
                    <a:pt x="415636" y="196778"/>
                    <a:pt x="411908" y="195578"/>
                  </a:cubicBezTo>
                  <a:cubicBezTo>
                    <a:pt x="406317" y="193178"/>
                    <a:pt x="400725" y="195578"/>
                    <a:pt x="396998" y="196778"/>
                  </a:cubicBezTo>
                  <a:cubicBezTo>
                    <a:pt x="391406" y="197978"/>
                    <a:pt x="387678" y="200378"/>
                    <a:pt x="383951" y="201577"/>
                  </a:cubicBezTo>
                  <a:cubicBezTo>
                    <a:pt x="385814" y="202777"/>
                    <a:pt x="385814" y="203977"/>
                    <a:pt x="387678" y="205177"/>
                  </a:cubicBezTo>
                  <a:lnTo>
                    <a:pt x="382087" y="205177"/>
                  </a:lnTo>
                  <a:cubicBezTo>
                    <a:pt x="382087" y="206377"/>
                    <a:pt x="380223" y="207577"/>
                    <a:pt x="380223" y="208777"/>
                  </a:cubicBezTo>
                  <a:cubicBezTo>
                    <a:pt x="378359" y="208777"/>
                    <a:pt x="376495" y="207577"/>
                    <a:pt x="376495" y="207577"/>
                  </a:cubicBezTo>
                  <a:cubicBezTo>
                    <a:pt x="370904" y="209977"/>
                    <a:pt x="365312" y="212376"/>
                    <a:pt x="359721" y="213576"/>
                  </a:cubicBezTo>
                  <a:cubicBezTo>
                    <a:pt x="357857" y="213576"/>
                    <a:pt x="355993" y="214776"/>
                    <a:pt x="355993" y="214776"/>
                  </a:cubicBezTo>
                  <a:cubicBezTo>
                    <a:pt x="348538" y="213576"/>
                    <a:pt x="339218" y="214776"/>
                    <a:pt x="333627" y="211176"/>
                  </a:cubicBezTo>
                  <a:cubicBezTo>
                    <a:pt x="329899" y="208777"/>
                    <a:pt x="324308" y="207577"/>
                    <a:pt x="320580" y="205177"/>
                  </a:cubicBezTo>
                  <a:cubicBezTo>
                    <a:pt x="314989" y="202777"/>
                    <a:pt x="307533" y="203977"/>
                    <a:pt x="301942" y="209977"/>
                  </a:cubicBezTo>
                  <a:lnTo>
                    <a:pt x="275848" y="193178"/>
                  </a:lnTo>
                  <a:cubicBezTo>
                    <a:pt x="273984" y="194378"/>
                    <a:pt x="270256" y="195578"/>
                    <a:pt x="268393" y="196778"/>
                  </a:cubicBezTo>
                  <a:cubicBezTo>
                    <a:pt x="266529" y="196778"/>
                    <a:pt x="266529" y="197978"/>
                    <a:pt x="264665" y="197978"/>
                  </a:cubicBezTo>
                  <a:cubicBezTo>
                    <a:pt x="257210" y="199178"/>
                    <a:pt x="249754" y="200378"/>
                    <a:pt x="240435" y="201577"/>
                  </a:cubicBezTo>
                  <a:cubicBezTo>
                    <a:pt x="234844" y="202777"/>
                    <a:pt x="231116" y="203977"/>
                    <a:pt x="231116" y="208777"/>
                  </a:cubicBezTo>
                  <a:cubicBezTo>
                    <a:pt x="223661" y="211176"/>
                    <a:pt x="216205" y="209977"/>
                    <a:pt x="210614" y="214776"/>
                  </a:cubicBezTo>
                  <a:lnTo>
                    <a:pt x="205022" y="214776"/>
                  </a:lnTo>
                  <a:cubicBezTo>
                    <a:pt x="193839" y="211176"/>
                    <a:pt x="184520" y="212376"/>
                    <a:pt x="177065" y="218376"/>
                  </a:cubicBezTo>
                  <a:cubicBezTo>
                    <a:pt x="175201" y="219575"/>
                    <a:pt x="173337" y="219575"/>
                    <a:pt x="169609" y="219575"/>
                  </a:cubicBezTo>
                  <a:cubicBezTo>
                    <a:pt x="160290" y="218376"/>
                    <a:pt x="152835" y="221975"/>
                    <a:pt x="145379" y="225575"/>
                  </a:cubicBezTo>
                  <a:cubicBezTo>
                    <a:pt x="141652" y="227975"/>
                    <a:pt x="137924" y="229174"/>
                    <a:pt x="132332" y="229174"/>
                  </a:cubicBezTo>
                  <a:cubicBezTo>
                    <a:pt x="123013" y="230374"/>
                    <a:pt x="115558" y="230374"/>
                    <a:pt x="106239" y="230374"/>
                  </a:cubicBezTo>
                  <a:cubicBezTo>
                    <a:pt x="106239" y="230374"/>
                    <a:pt x="104375" y="230374"/>
                    <a:pt x="104375" y="231574"/>
                  </a:cubicBezTo>
                  <a:cubicBezTo>
                    <a:pt x="96919" y="237573"/>
                    <a:pt x="87600" y="237573"/>
                    <a:pt x="76417" y="237573"/>
                  </a:cubicBezTo>
                  <a:cubicBezTo>
                    <a:pt x="65234" y="237573"/>
                    <a:pt x="54051" y="238773"/>
                    <a:pt x="44732" y="244773"/>
                  </a:cubicBezTo>
                  <a:cubicBezTo>
                    <a:pt x="39140" y="248372"/>
                    <a:pt x="31685" y="250772"/>
                    <a:pt x="24230" y="254372"/>
                  </a:cubicBezTo>
                  <a:cubicBezTo>
                    <a:pt x="22366" y="254372"/>
                    <a:pt x="20502" y="255571"/>
                    <a:pt x="20502" y="255571"/>
                  </a:cubicBezTo>
                  <a:cubicBezTo>
                    <a:pt x="14911" y="255571"/>
                    <a:pt x="7455" y="254372"/>
                    <a:pt x="1864" y="254372"/>
                  </a:cubicBezTo>
                  <a:cubicBezTo>
                    <a:pt x="0" y="268770"/>
                    <a:pt x="3728" y="284368"/>
                    <a:pt x="5591" y="299966"/>
                  </a:cubicBezTo>
                  <a:close/>
                </a:path>
              </a:pathLst>
            </a:custGeom>
            <a:blipFill>
              <a:blip r:embed="rId11"/>
              <a:stretch>
                <a:fillRect l="-9439" r="-67790"/>
              </a:stretch>
            </a:blipFill>
          </p:spPr>
        </p:sp>
      </p:grpSp>
    </p:spTree>
    <p:extLst>
      <p:ext uri="{BB962C8B-B14F-4D97-AF65-F5344CB8AC3E}">
        <p14:creationId xmlns:p14="http://schemas.microsoft.com/office/powerpoint/2010/main" val="963810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79A1B-183D-9B4F-DE27-39CC57560E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85CBD17-E98B-A038-4F79-E81B4E76BE6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a:extLst>
              <a:ext uri="{FF2B5EF4-FFF2-40B4-BE49-F238E27FC236}">
                <a16:creationId xmlns:a16="http://schemas.microsoft.com/office/drawing/2014/main" id="{55A634AA-FD4D-15A2-2A4B-E5C6A6BE8D4E}"/>
              </a:ext>
            </a:extLst>
          </p:cNvPr>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8DA2974D-C3C2-4BBA-6C35-00B46FD94AF2}"/>
              </a:ext>
            </a:extLst>
          </p:cNvPr>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110E3C1F-057F-7D66-3EF0-D8CD5B565D83}"/>
              </a:ext>
            </a:extLst>
          </p:cNvPr>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a:extLst>
              <a:ext uri="{FF2B5EF4-FFF2-40B4-BE49-F238E27FC236}">
                <a16:creationId xmlns:a16="http://schemas.microsoft.com/office/drawing/2014/main" id="{E413F0DB-3100-659F-DD3C-99DD7B35E02A}"/>
              </a:ext>
            </a:extLst>
          </p:cNvPr>
          <p:cNvGrpSpPr/>
          <p:nvPr/>
        </p:nvGrpSpPr>
        <p:grpSpPr>
          <a:xfrm>
            <a:off x="842291" y="1028700"/>
            <a:ext cx="16603419" cy="8229600"/>
            <a:chOff x="0" y="0"/>
            <a:chExt cx="4372917" cy="2167467"/>
          </a:xfrm>
        </p:grpSpPr>
        <p:sp>
          <p:nvSpPr>
            <p:cNvPr id="7" name="Freeform 7">
              <a:extLst>
                <a:ext uri="{FF2B5EF4-FFF2-40B4-BE49-F238E27FC236}">
                  <a16:creationId xmlns:a16="http://schemas.microsoft.com/office/drawing/2014/main" id="{8ED7EB63-86E1-8401-4B5E-FFD0446C7DAB}"/>
                </a:ext>
              </a:extLst>
            </p:cNvPr>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a:extLst>
                <a:ext uri="{FF2B5EF4-FFF2-40B4-BE49-F238E27FC236}">
                  <a16:creationId xmlns:a16="http://schemas.microsoft.com/office/drawing/2014/main" id="{669F63EA-9D71-91F2-483B-07039571C1A9}"/>
                </a:ext>
              </a:extLst>
            </p:cNvPr>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a:extLst>
              <a:ext uri="{FF2B5EF4-FFF2-40B4-BE49-F238E27FC236}">
                <a16:creationId xmlns:a16="http://schemas.microsoft.com/office/drawing/2014/main" id="{0B74FD7E-66CC-0C62-0285-701724A4A41F}"/>
              </a:ext>
            </a:extLst>
          </p:cNvPr>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92534EE8-3889-4EF9-4202-31FB4F9AA6A6}"/>
              </a:ext>
            </a:extLst>
          </p:cNvPr>
          <p:cNvSpPr/>
          <p:nvPr/>
        </p:nvSpPr>
        <p:spPr>
          <a:xfrm>
            <a:off x="433944" y="615226"/>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a:extLst>
              <a:ext uri="{FF2B5EF4-FFF2-40B4-BE49-F238E27FC236}">
                <a16:creationId xmlns:a16="http://schemas.microsoft.com/office/drawing/2014/main" id="{1F526874-0130-46E5-E780-C7DA9333E183}"/>
              </a:ext>
            </a:extLst>
          </p:cNvPr>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a:extLst>
              <a:ext uri="{FF2B5EF4-FFF2-40B4-BE49-F238E27FC236}">
                <a16:creationId xmlns:a16="http://schemas.microsoft.com/office/drawing/2014/main" id="{BB473AC0-6A96-458C-8647-AED79702A95E}"/>
              </a:ext>
            </a:extLst>
          </p:cNvPr>
          <p:cNvSpPr txBox="1"/>
          <p:nvPr/>
        </p:nvSpPr>
        <p:spPr>
          <a:xfrm>
            <a:off x="4096137" y="1402249"/>
            <a:ext cx="9445783" cy="2394886"/>
          </a:xfrm>
          <a:prstGeom prst="rect">
            <a:avLst/>
          </a:prstGeom>
        </p:spPr>
        <p:txBody>
          <a:bodyPr wrap="square" lIns="0" tIns="0" rIns="0" bIns="0" rtlCol="0" anchor="t">
            <a:spAutoFit/>
          </a:bodyPr>
          <a:lstStyle/>
          <a:p>
            <a:pPr algn="ctr">
              <a:lnSpc>
                <a:spcPts val="9280"/>
              </a:lnSpc>
            </a:pPr>
            <a:r>
              <a:rPr lang="en-US" sz="8000" b="1">
                <a:solidFill>
                  <a:srgbClr val="000000"/>
                </a:solidFill>
                <a:latin typeface="Mak Bold"/>
                <a:ea typeface="Mak Bold"/>
                <a:cs typeface="Mak Bold"/>
                <a:sym typeface="Mak Bold"/>
              </a:rPr>
              <a:t>Analysis of the code</a:t>
            </a:r>
          </a:p>
        </p:txBody>
      </p:sp>
      <p:sp>
        <p:nvSpPr>
          <p:cNvPr id="13" name="TextBox 13">
            <a:extLst>
              <a:ext uri="{FF2B5EF4-FFF2-40B4-BE49-F238E27FC236}">
                <a16:creationId xmlns:a16="http://schemas.microsoft.com/office/drawing/2014/main" id="{942006BC-19DA-14B1-36AD-AA2DE0418728}"/>
              </a:ext>
            </a:extLst>
          </p:cNvPr>
          <p:cNvSpPr txBox="1"/>
          <p:nvPr/>
        </p:nvSpPr>
        <p:spPr>
          <a:xfrm>
            <a:off x="1855451" y="3334384"/>
            <a:ext cx="14577098" cy="5716565"/>
          </a:xfrm>
          <a:prstGeom prst="rect">
            <a:avLst/>
          </a:prstGeom>
        </p:spPr>
        <p:txBody>
          <a:bodyPr lIns="0" tIns="0" rIns="0" bIns="0" rtlCol="0" anchor="t">
            <a:spAutoFit/>
          </a:bodyPr>
          <a:lstStyle/>
          <a:p>
            <a:pPr algn="just"/>
            <a:endParaRPr lang="en-US" sz="3350">
              <a:solidFill>
                <a:srgbClr val="000000"/>
              </a:solidFill>
              <a:latin typeface="Glass Antiqua"/>
              <a:ea typeface="+mn-lt"/>
              <a:cs typeface="+mn-lt"/>
            </a:endParaRPr>
          </a:p>
          <a:p>
            <a:pPr marL="457200" indent="-457200" algn="just">
              <a:buFont typeface="Arial"/>
              <a:buChar char="•"/>
            </a:pPr>
            <a:r>
              <a:rPr lang="en-US" sz="3350">
                <a:solidFill>
                  <a:srgbClr val="000000"/>
                </a:solidFill>
                <a:latin typeface="Glass Antiqua"/>
                <a:ea typeface="+mn-lt"/>
                <a:cs typeface="+mn-lt"/>
              </a:rPr>
              <a:t> </a:t>
            </a:r>
            <a:r>
              <a:rPr lang="en-US" sz="3350" b="1">
                <a:solidFill>
                  <a:srgbClr val="000000"/>
                </a:solidFill>
                <a:latin typeface="Glass Antiqua"/>
                <a:ea typeface="+mn-lt"/>
                <a:cs typeface="+mn-lt"/>
              </a:rPr>
              <a:t>Extracting Data</a:t>
            </a:r>
            <a:r>
              <a:rPr lang="en-US" sz="3350">
                <a:solidFill>
                  <a:srgbClr val="000000"/>
                </a:solidFill>
                <a:latin typeface="Glass Antiqua"/>
                <a:ea typeface="+mn-lt"/>
                <a:cs typeface="+mn-lt"/>
              </a:rPr>
              <a:t>: </a:t>
            </a:r>
            <a:endParaRPr lang="en-US">
              <a:solidFill>
                <a:srgbClr val="000000"/>
              </a:solidFill>
              <a:latin typeface="Glass Antiqua"/>
              <a:ea typeface="+mn-lt"/>
              <a:cs typeface="+mn-lt"/>
            </a:endParaRPr>
          </a:p>
          <a:p>
            <a:pPr algn="just"/>
            <a:r>
              <a:rPr lang="en-US" sz="3350">
                <a:solidFill>
                  <a:srgbClr val="000000"/>
                </a:solidFill>
                <a:latin typeface="Glass Antiqua"/>
                <a:ea typeface="+mn-lt"/>
                <a:cs typeface="+mn-lt"/>
              </a:rPr>
              <a:t>      -Retrieve the poem text, title, and author name from each JSON file; </a:t>
            </a:r>
            <a:endParaRPr lang="en-US">
              <a:solidFill>
                <a:srgbClr val="000000"/>
              </a:solidFill>
              <a:latin typeface="Glass Antiqua"/>
              <a:ea typeface="+mn-lt"/>
              <a:cs typeface="+mn-lt"/>
            </a:endParaRPr>
          </a:p>
          <a:p>
            <a:pPr algn="just"/>
            <a:r>
              <a:rPr lang="en-US" sz="3350">
                <a:solidFill>
                  <a:srgbClr val="000000"/>
                </a:solidFill>
                <a:latin typeface="Glass Antiqua"/>
                <a:ea typeface="+mn-lt"/>
                <a:cs typeface="+mn-lt"/>
              </a:rPr>
              <a:t>      -We store them in a Pandas </a:t>
            </a:r>
            <a:r>
              <a:rPr lang="en-US" sz="3350" err="1">
                <a:solidFill>
                  <a:srgbClr val="000000"/>
                </a:solidFill>
                <a:latin typeface="Glass Antiqua"/>
                <a:ea typeface="+mn-lt"/>
                <a:cs typeface="+mn-lt"/>
              </a:rPr>
              <a:t>DataFrame</a:t>
            </a:r>
            <a:r>
              <a:rPr lang="en-US" sz="3350">
                <a:solidFill>
                  <a:srgbClr val="000000"/>
                </a:solidFill>
                <a:latin typeface="Glass Antiqua"/>
                <a:ea typeface="+mn-lt"/>
                <a:cs typeface="+mn-lt"/>
              </a:rPr>
              <a:t>( for efficient processing);</a:t>
            </a:r>
            <a:endParaRPr lang="en-US">
              <a:latin typeface="Glass Antiqua"/>
              <a:ea typeface="+mn-lt"/>
              <a:cs typeface="+mn-lt"/>
            </a:endParaRPr>
          </a:p>
          <a:p>
            <a:pPr algn="just"/>
            <a:endParaRPr lang="en-US" sz="3350">
              <a:solidFill>
                <a:srgbClr val="000000"/>
              </a:solidFill>
              <a:latin typeface="Glass Antiqua"/>
              <a:ea typeface="+mn-lt"/>
              <a:cs typeface="+mn-lt"/>
            </a:endParaRPr>
          </a:p>
          <a:p>
            <a:pPr algn="just">
              <a:buFont typeface="Arial"/>
              <a:buChar char="•"/>
            </a:pPr>
            <a:r>
              <a:rPr lang="en-US" sz="3350" b="1">
                <a:solidFill>
                  <a:srgbClr val="000000"/>
                </a:solidFill>
                <a:latin typeface="Glass Antiqua"/>
                <a:ea typeface="+mn-lt"/>
                <a:cs typeface="+mn-lt"/>
              </a:rPr>
              <a:t>  Convert to Numerical Representation</a:t>
            </a:r>
            <a:r>
              <a:rPr lang="en-US" sz="3350">
                <a:solidFill>
                  <a:srgbClr val="000000"/>
                </a:solidFill>
                <a:latin typeface="Glass Antiqua"/>
                <a:ea typeface="+mn-lt"/>
                <a:cs typeface="+mn-lt"/>
              </a:rPr>
              <a:t>: Transform the poems into numerical vectors using the TF-IDF method before performing text comparisons;</a:t>
            </a:r>
            <a:endParaRPr lang="en-US">
              <a:latin typeface="Glass Antiqua"/>
              <a:ea typeface="+mn-lt"/>
              <a:cs typeface="+mn-lt"/>
            </a:endParaRPr>
          </a:p>
          <a:p>
            <a:pPr algn="just">
              <a:buFont typeface="Arial"/>
              <a:buChar char="•"/>
            </a:pPr>
            <a:endParaRPr lang="en-US" sz="3350">
              <a:solidFill>
                <a:srgbClr val="000000"/>
              </a:solidFill>
              <a:latin typeface="Glass Antiqua"/>
              <a:ea typeface="Calibri"/>
              <a:cs typeface="Calibri"/>
            </a:endParaRPr>
          </a:p>
          <a:p>
            <a:pPr algn="just">
              <a:buFont typeface="Arial"/>
              <a:buChar char="•"/>
            </a:pPr>
            <a:r>
              <a:rPr lang="en-US" sz="3350">
                <a:solidFill>
                  <a:srgbClr val="000000"/>
                </a:solidFill>
                <a:latin typeface="Glass Antiqua"/>
                <a:ea typeface="Calibri"/>
                <a:cs typeface="Calibri"/>
              </a:rPr>
              <a:t>    </a:t>
            </a:r>
            <a:r>
              <a:rPr lang="en-US" sz="3350" b="1">
                <a:solidFill>
                  <a:srgbClr val="000000"/>
                </a:solidFill>
                <a:latin typeface="Glass Antiqua"/>
                <a:ea typeface="Calibri"/>
                <a:cs typeface="Calibri"/>
              </a:rPr>
              <a:t>Apply the Cosine Similarity</a:t>
            </a:r>
            <a:r>
              <a:rPr lang="en-US" sz="3350">
                <a:solidFill>
                  <a:srgbClr val="000000"/>
                </a:solidFill>
                <a:latin typeface="Glass Antiqua"/>
                <a:ea typeface="Calibri"/>
                <a:cs typeface="Calibri"/>
              </a:rPr>
              <a:t> formula on the test poem and compare it with the poems in the dataset;</a:t>
            </a:r>
          </a:p>
          <a:p>
            <a:pPr indent="-457200" algn="just">
              <a:lnSpc>
                <a:spcPts val="4759"/>
              </a:lnSpc>
              <a:buFont typeface="Arial"/>
              <a:buChar char="•"/>
            </a:pPr>
            <a:endParaRPr lang="en-US" sz="3350">
              <a:solidFill>
                <a:srgbClr val="000000"/>
              </a:solidFill>
              <a:latin typeface="Glass Antiqua"/>
              <a:ea typeface="Calibri"/>
              <a:cs typeface="Calibri"/>
            </a:endParaRPr>
          </a:p>
        </p:txBody>
      </p:sp>
    </p:spTree>
    <p:extLst>
      <p:ext uri="{BB962C8B-B14F-4D97-AF65-F5344CB8AC3E}">
        <p14:creationId xmlns:p14="http://schemas.microsoft.com/office/powerpoint/2010/main" val="1059493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9D578-6B0A-4A32-CAAD-75B735A0153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6BDF3D-E9BE-4186-4251-D974CA7B3F7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a:extLst>
              <a:ext uri="{FF2B5EF4-FFF2-40B4-BE49-F238E27FC236}">
                <a16:creationId xmlns:a16="http://schemas.microsoft.com/office/drawing/2014/main" id="{687E739F-4FC1-6476-A4F5-AAE0BB02A727}"/>
              </a:ext>
            </a:extLst>
          </p:cNvPr>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750421F0-9674-00CC-EA37-D1B645EE0489}"/>
              </a:ext>
            </a:extLst>
          </p:cNvPr>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8B69CCB2-C9EC-E27E-4370-C3761E400FF2}"/>
              </a:ext>
            </a:extLst>
          </p:cNvPr>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a:extLst>
              <a:ext uri="{FF2B5EF4-FFF2-40B4-BE49-F238E27FC236}">
                <a16:creationId xmlns:a16="http://schemas.microsoft.com/office/drawing/2014/main" id="{581A5F28-0655-EB2E-49FD-38255A121C3E}"/>
              </a:ext>
            </a:extLst>
          </p:cNvPr>
          <p:cNvGrpSpPr/>
          <p:nvPr/>
        </p:nvGrpSpPr>
        <p:grpSpPr>
          <a:xfrm>
            <a:off x="842291" y="1028700"/>
            <a:ext cx="16603419" cy="8229600"/>
            <a:chOff x="0" y="0"/>
            <a:chExt cx="4372917" cy="2167467"/>
          </a:xfrm>
        </p:grpSpPr>
        <p:sp>
          <p:nvSpPr>
            <p:cNvPr id="7" name="Freeform 7">
              <a:extLst>
                <a:ext uri="{FF2B5EF4-FFF2-40B4-BE49-F238E27FC236}">
                  <a16:creationId xmlns:a16="http://schemas.microsoft.com/office/drawing/2014/main" id="{62247638-0949-7512-6625-D8E1D5B26816}"/>
                </a:ext>
              </a:extLst>
            </p:cNvPr>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a:extLst>
                <a:ext uri="{FF2B5EF4-FFF2-40B4-BE49-F238E27FC236}">
                  <a16:creationId xmlns:a16="http://schemas.microsoft.com/office/drawing/2014/main" id="{F68FD514-ECD6-98A6-3E5D-62D0F9530E30}"/>
                </a:ext>
              </a:extLst>
            </p:cNvPr>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a:extLst>
              <a:ext uri="{FF2B5EF4-FFF2-40B4-BE49-F238E27FC236}">
                <a16:creationId xmlns:a16="http://schemas.microsoft.com/office/drawing/2014/main" id="{406895A6-84DB-3EB5-4118-878DF250EC29}"/>
              </a:ext>
            </a:extLst>
          </p:cNvPr>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2032936A-520F-333D-1B00-30E1F31F94BD}"/>
              </a:ext>
            </a:extLst>
          </p:cNvPr>
          <p:cNvSpPr/>
          <p:nvPr/>
        </p:nvSpPr>
        <p:spPr>
          <a:xfrm>
            <a:off x="433944" y="615226"/>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a:extLst>
              <a:ext uri="{FF2B5EF4-FFF2-40B4-BE49-F238E27FC236}">
                <a16:creationId xmlns:a16="http://schemas.microsoft.com/office/drawing/2014/main" id="{B373CA8C-F35F-A303-EC8D-CC75468A96A2}"/>
              </a:ext>
            </a:extLst>
          </p:cNvPr>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a:extLst>
              <a:ext uri="{FF2B5EF4-FFF2-40B4-BE49-F238E27FC236}">
                <a16:creationId xmlns:a16="http://schemas.microsoft.com/office/drawing/2014/main" id="{5F6178EB-9304-C7BF-CC3B-CEEC3AD589DA}"/>
              </a:ext>
            </a:extLst>
          </p:cNvPr>
          <p:cNvSpPr txBox="1"/>
          <p:nvPr/>
        </p:nvSpPr>
        <p:spPr>
          <a:xfrm>
            <a:off x="-1562834" y="1402249"/>
            <a:ext cx="9445783" cy="1202252"/>
          </a:xfrm>
          <a:prstGeom prst="rect">
            <a:avLst/>
          </a:prstGeom>
        </p:spPr>
        <p:txBody>
          <a:bodyPr wrap="square" lIns="0" tIns="0" rIns="0" bIns="0" rtlCol="0" anchor="t">
            <a:spAutoFit/>
          </a:bodyPr>
          <a:lstStyle/>
          <a:p>
            <a:pPr algn="ctr">
              <a:lnSpc>
                <a:spcPts val="9280"/>
              </a:lnSpc>
            </a:pPr>
            <a:r>
              <a:rPr lang="en-US" sz="8000" b="1" dirty="0">
                <a:solidFill>
                  <a:srgbClr val="000000"/>
                </a:solidFill>
                <a:latin typeface="Mak Bold"/>
                <a:ea typeface="Mak Bold"/>
                <a:cs typeface="Mak Bold"/>
                <a:sym typeface="Mak Bold"/>
              </a:rPr>
              <a:t>Input</a:t>
            </a:r>
            <a:endParaRPr lang="en-US" sz="8000" b="1" dirty="0">
              <a:solidFill>
                <a:srgbClr val="000000"/>
              </a:solidFill>
              <a:latin typeface="Mak Bold"/>
              <a:ea typeface="Mak Bold"/>
              <a:cs typeface="Mak Bold"/>
            </a:endParaRPr>
          </a:p>
        </p:txBody>
      </p:sp>
      <p:pic>
        <p:nvPicPr>
          <p:cNvPr id="15" name="Imagine 14" descr="O imagine care conține text, captură de ecran, meniu, Font&#10;&#10;Conținutul generat de inteligența artificială poate fi incorect.">
            <a:extLst>
              <a:ext uri="{FF2B5EF4-FFF2-40B4-BE49-F238E27FC236}">
                <a16:creationId xmlns:a16="http://schemas.microsoft.com/office/drawing/2014/main" id="{8399B186-00FD-FEC6-085D-24DACAF133B5}"/>
              </a:ext>
            </a:extLst>
          </p:cNvPr>
          <p:cNvPicPr>
            <a:picLocks noChangeAspect="1"/>
          </p:cNvPicPr>
          <p:nvPr/>
        </p:nvPicPr>
        <p:blipFill>
          <a:blip r:embed="rId11"/>
          <a:stretch>
            <a:fillRect/>
          </a:stretch>
        </p:blipFill>
        <p:spPr>
          <a:xfrm>
            <a:off x="11392180" y="3065089"/>
            <a:ext cx="3762375" cy="5680822"/>
          </a:xfrm>
          <a:prstGeom prst="rect">
            <a:avLst/>
          </a:prstGeom>
        </p:spPr>
      </p:pic>
      <p:pic>
        <p:nvPicPr>
          <p:cNvPr id="16" name="Imagine 15" descr="O imagine care conține text, captură de ecran, Font&#10;&#10;Conținutul generat de inteligența artificială poate fi incorect.">
            <a:extLst>
              <a:ext uri="{FF2B5EF4-FFF2-40B4-BE49-F238E27FC236}">
                <a16:creationId xmlns:a16="http://schemas.microsoft.com/office/drawing/2014/main" id="{D031CB25-12FC-25E3-10BF-A53C851466A3}"/>
              </a:ext>
            </a:extLst>
          </p:cNvPr>
          <p:cNvPicPr>
            <a:picLocks noChangeAspect="1"/>
          </p:cNvPicPr>
          <p:nvPr/>
        </p:nvPicPr>
        <p:blipFill>
          <a:blip r:embed="rId12"/>
          <a:stretch>
            <a:fillRect/>
          </a:stretch>
        </p:blipFill>
        <p:spPr>
          <a:xfrm>
            <a:off x="1575827" y="3065089"/>
            <a:ext cx="8946776" cy="4281207"/>
          </a:xfrm>
          <a:prstGeom prst="rect">
            <a:avLst/>
          </a:prstGeom>
        </p:spPr>
      </p:pic>
      <p:sp>
        <p:nvSpPr>
          <p:cNvPr id="17" name="TextBox 12">
            <a:extLst>
              <a:ext uri="{FF2B5EF4-FFF2-40B4-BE49-F238E27FC236}">
                <a16:creationId xmlns:a16="http://schemas.microsoft.com/office/drawing/2014/main" id="{BE1A755D-7696-0CFD-200C-84D2A5335B01}"/>
              </a:ext>
            </a:extLst>
          </p:cNvPr>
          <p:cNvSpPr txBox="1"/>
          <p:nvPr/>
        </p:nvSpPr>
        <p:spPr>
          <a:xfrm>
            <a:off x="8152667" y="1402249"/>
            <a:ext cx="9445783" cy="1202252"/>
          </a:xfrm>
          <a:prstGeom prst="rect">
            <a:avLst/>
          </a:prstGeom>
        </p:spPr>
        <p:txBody>
          <a:bodyPr wrap="square" lIns="0" tIns="0" rIns="0" bIns="0" rtlCol="0" anchor="t">
            <a:spAutoFit/>
          </a:bodyPr>
          <a:lstStyle/>
          <a:p>
            <a:pPr algn="ctr">
              <a:lnSpc>
                <a:spcPts val="9280"/>
              </a:lnSpc>
            </a:pPr>
            <a:r>
              <a:rPr lang="en-US" sz="8000" b="1" dirty="0">
                <a:solidFill>
                  <a:srgbClr val="000000"/>
                </a:solidFill>
                <a:latin typeface="Mak Bold"/>
                <a:ea typeface="Mak Bold"/>
                <a:cs typeface="Mak Bold"/>
                <a:sym typeface="Mak Bold"/>
              </a:rPr>
              <a:t>Output</a:t>
            </a:r>
            <a:endParaRPr lang="en-US" sz="8000" b="1" dirty="0">
              <a:solidFill>
                <a:srgbClr val="000000"/>
              </a:solidFill>
              <a:latin typeface="Mak Bold"/>
              <a:ea typeface="Mak Bold"/>
              <a:cs typeface="Mak Bold"/>
            </a:endParaRPr>
          </a:p>
        </p:txBody>
      </p:sp>
    </p:spTree>
    <p:extLst>
      <p:ext uri="{BB962C8B-B14F-4D97-AF65-F5344CB8AC3E}">
        <p14:creationId xmlns:p14="http://schemas.microsoft.com/office/powerpoint/2010/main" val="3865318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842291" y="1028700"/>
            <a:ext cx="16603419" cy="8229600"/>
            <a:chOff x="0" y="0"/>
            <a:chExt cx="4372917" cy="2167467"/>
          </a:xfrm>
        </p:grpSpPr>
        <p:sp>
          <p:nvSpPr>
            <p:cNvPr id="7" name="Freeform 7"/>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445149" y="613606"/>
            <a:ext cx="5432957" cy="9160640"/>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1092960" y="1484781"/>
            <a:ext cx="16124490" cy="1125308"/>
          </a:xfrm>
          <a:prstGeom prst="rect">
            <a:avLst/>
          </a:prstGeom>
        </p:spPr>
        <p:txBody>
          <a:bodyPr wrap="square" lIns="0" tIns="0" rIns="0" bIns="0" rtlCol="0" anchor="t">
            <a:spAutoFit/>
          </a:bodyPr>
          <a:lstStyle/>
          <a:p>
            <a:pPr algn="ctr">
              <a:lnSpc>
                <a:spcPts val="9280"/>
              </a:lnSpc>
            </a:pPr>
            <a:r>
              <a:rPr lang="en-US" sz="6000" b="1" err="1">
                <a:solidFill>
                  <a:srgbClr val="000000"/>
                </a:solidFill>
                <a:latin typeface="Mak Bold"/>
                <a:ea typeface="Mak Bold"/>
                <a:cs typeface="Mak Bold"/>
              </a:rPr>
              <a:t>Comparasion</a:t>
            </a:r>
            <a:r>
              <a:rPr lang="en-US" sz="6000" b="1" dirty="0">
                <a:solidFill>
                  <a:srgbClr val="000000"/>
                </a:solidFill>
                <a:latin typeface="Mak Bold"/>
                <a:ea typeface="Mak Bold"/>
                <a:cs typeface="Mak Bold"/>
              </a:rPr>
              <a:t> with another paper</a:t>
            </a:r>
          </a:p>
        </p:txBody>
      </p:sp>
      <p:sp>
        <p:nvSpPr>
          <p:cNvPr id="14" name="TextBox 14"/>
          <p:cNvSpPr txBox="1"/>
          <p:nvPr/>
        </p:nvSpPr>
        <p:spPr>
          <a:xfrm>
            <a:off x="1496374" y="2740472"/>
            <a:ext cx="15300106" cy="6111738"/>
          </a:xfrm>
          <a:prstGeom prst="rect">
            <a:avLst/>
          </a:prstGeom>
        </p:spPr>
        <p:txBody>
          <a:bodyPr wrap="square" lIns="0" tIns="0" rIns="0" bIns="0" rtlCol="0" anchor="t">
            <a:spAutoFit/>
          </a:bodyPr>
          <a:lstStyle/>
          <a:p>
            <a:pPr marL="457200" indent="-457200" algn="just">
              <a:lnSpc>
                <a:spcPts val="4759"/>
              </a:lnSpc>
              <a:buFont typeface="Arial"/>
              <a:buChar char="•"/>
            </a:pPr>
            <a:r>
              <a:rPr lang="en-US" sz="3350" dirty="0">
                <a:solidFill>
                  <a:srgbClr val="000000"/>
                </a:solidFill>
                <a:latin typeface="Glass Antiqua"/>
                <a:ea typeface="+mn-lt"/>
                <a:cs typeface="+mn-lt"/>
                <a:sym typeface="Glass Antiqua"/>
              </a:rPr>
              <a:t>The work chosen for comparison is titled "Authorship Identification of Romanian Texts with Controversial Paternity". It focuses on answering a literary issue: is the sequel to the novel "Under the Seal of the Taina" written by Mateiu </a:t>
            </a:r>
            <a:r>
              <a:rPr lang="en-US" sz="3350" dirty="0" err="1">
                <a:solidFill>
                  <a:srgbClr val="000000"/>
                </a:solidFill>
                <a:latin typeface="Glass Antiqua"/>
                <a:ea typeface="+mn-lt"/>
                <a:cs typeface="+mn-lt"/>
                <a:sym typeface="Glass Antiqua"/>
              </a:rPr>
              <a:t>Caragiale</a:t>
            </a:r>
            <a:r>
              <a:rPr lang="en-US" sz="3350" dirty="0">
                <a:solidFill>
                  <a:srgbClr val="000000"/>
                </a:solidFill>
                <a:latin typeface="Glass Antiqua"/>
                <a:ea typeface="+mn-lt"/>
                <a:cs typeface="+mn-lt"/>
                <a:sym typeface="Glass Antiqua"/>
              </a:rPr>
              <a:t> or Radu Albala? This dilemma is framed as a stylistic attribution challenge with literary ramifications. The goal is to identify the author based on objective stylistic features. </a:t>
            </a:r>
            <a:endParaRPr lang="ro-RO" dirty="0">
              <a:solidFill>
                <a:srgbClr val="000000"/>
              </a:solidFill>
              <a:latin typeface="Glass Antiqua"/>
              <a:ea typeface="+mn-lt"/>
              <a:cs typeface="+mn-lt"/>
            </a:endParaRPr>
          </a:p>
          <a:p>
            <a:pPr marL="457200" indent="-457200" algn="just">
              <a:lnSpc>
                <a:spcPts val="4759"/>
              </a:lnSpc>
              <a:buFont typeface="Arial"/>
              <a:buChar char="•"/>
            </a:pPr>
            <a:endParaRPr lang="en-US" sz="3350" dirty="0">
              <a:solidFill>
                <a:srgbClr val="000000"/>
              </a:solidFill>
              <a:latin typeface="Glass Antiqua"/>
              <a:ea typeface="+mn-lt"/>
              <a:cs typeface="+mn-lt"/>
            </a:endParaRPr>
          </a:p>
          <a:p>
            <a:pPr marL="457200" indent="-457200" algn="just">
              <a:lnSpc>
                <a:spcPts val="4759"/>
              </a:lnSpc>
              <a:buFont typeface="Arial"/>
              <a:buChar char="•"/>
            </a:pPr>
            <a:r>
              <a:rPr lang="en-US" sz="3350" dirty="0">
                <a:solidFill>
                  <a:srgbClr val="000000"/>
                </a:solidFill>
                <a:latin typeface="Glass Antiqua"/>
                <a:ea typeface="+mn-lt"/>
                <a:cs typeface="+mn-lt"/>
                <a:sym typeface="Glass Antiqua"/>
              </a:rPr>
              <a:t>Instead, we tackle the author attribution problem from a broad NLP perspective, as applied to Romanian poetry. It does not look into a specific example of disputed authorship, but rather evaluates the effectiveness of certain basic approaches for classifying poetry based on authorship.</a:t>
            </a:r>
            <a:r>
              <a:rPr lang="en-US" sz="3350" dirty="0">
                <a:solidFill>
                  <a:srgbClr val="000000"/>
                </a:solidFill>
                <a:latin typeface="Glass Antiqua"/>
                <a:ea typeface="Glass Antiqua"/>
                <a:cs typeface="Glass Antiqua"/>
                <a:sym typeface="Glass Antiqua"/>
              </a:rPr>
              <a:t> </a:t>
            </a:r>
            <a:endParaRPr lang="ro-RO">
              <a:ea typeface="Calibri"/>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86459-6835-1FAA-B48B-B617FF183A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3DBA92-967B-E7A9-2436-FBDF2BB2D35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a:extLst>
              <a:ext uri="{FF2B5EF4-FFF2-40B4-BE49-F238E27FC236}">
                <a16:creationId xmlns:a16="http://schemas.microsoft.com/office/drawing/2014/main" id="{4C717107-B3D5-345A-A9E8-1BEA72577597}"/>
              </a:ext>
            </a:extLst>
          </p:cNvPr>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AB7A0D16-F333-64AD-3625-41D7EE9BAAAA}"/>
              </a:ext>
            </a:extLst>
          </p:cNvPr>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F9E2B83B-DD1C-00EE-4CFF-FF1F231E1338}"/>
              </a:ext>
            </a:extLst>
          </p:cNvPr>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a:extLst>
              <a:ext uri="{FF2B5EF4-FFF2-40B4-BE49-F238E27FC236}">
                <a16:creationId xmlns:a16="http://schemas.microsoft.com/office/drawing/2014/main" id="{ADCF2DCD-51C8-FD41-5273-ACF1CC76FC0A}"/>
              </a:ext>
            </a:extLst>
          </p:cNvPr>
          <p:cNvGrpSpPr/>
          <p:nvPr/>
        </p:nvGrpSpPr>
        <p:grpSpPr>
          <a:xfrm>
            <a:off x="831085" y="950259"/>
            <a:ext cx="16603419" cy="8229600"/>
            <a:chOff x="0" y="0"/>
            <a:chExt cx="4372917" cy="2167467"/>
          </a:xfrm>
        </p:grpSpPr>
        <p:sp>
          <p:nvSpPr>
            <p:cNvPr id="7" name="Freeform 7">
              <a:extLst>
                <a:ext uri="{FF2B5EF4-FFF2-40B4-BE49-F238E27FC236}">
                  <a16:creationId xmlns:a16="http://schemas.microsoft.com/office/drawing/2014/main" id="{30829A20-46E4-6444-1085-4D5B1859105B}"/>
                </a:ext>
              </a:extLst>
            </p:cNvPr>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a:extLst>
                <a:ext uri="{FF2B5EF4-FFF2-40B4-BE49-F238E27FC236}">
                  <a16:creationId xmlns:a16="http://schemas.microsoft.com/office/drawing/2014/main" id="{EDDAA529-B4CD-4B22-7FDD-C4F5ED9C47DC}"/>
                </a:ext>
              </a:extLst>
            </p:cNvPr>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a:extLst>
              <a:ext uri="{FF2B5EF4-FFF2-40B4-BE49-F238E27FC236}">
                <a16:creationId xmlns:a16="http://schemas.microsoft.com/office/drawing/2014/main" id="{3B65F0A8-23CC-ED6D-885A-6F8D04615F81}"/>
              </a:ext>
            </a:extLst>
          </p:cNvPr>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D72E0A09-5456-6054-52C3-DC8D1662199A}"/>
              </a:ext>
            </a:extLst>
          </p:cNvPr>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a:extLst>
              <a:ext uri="{FF2B5EF4-FFF2-40B4-BE49-F238E27FC236}">
                <a16:creationId xmlns:a16="http://schemas.microsoft.com/office/drawing/2014/main" id="{1C10AA8E-AF24-F55B-EEE4-25F8FD4CF7A9}"/>
              </a:ext>
            </a:extLst>
          </p:cNvPr>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a:extLst>
              <a:ext uri="{FF2B5EF4-FFF2-40B4-BE49-F238E27FC236}">
                <a16:creationId xmlns:a16="http://schemas.microsoft.com/office/drawing/2014/main" id="{C27D4DB5-8A20-933C-13A4-07663BECECE5}"/>
              </a:ext>
            </a:extLst>
          </p:cNvPr>
          <p:cNvSpPr txBox="1"/>
          <p:nvPr/>
        </p:nvSpPr>
        <p:spPr>
          <a:xfrm>
            <a:off x="4779696" y="1383928"/>
            <a:ext cx="8728608" cy="1202252"/>
          </a:xfrm>
          <a:prstGeom prst="rect">
            <a:avLst/>
          </a:prstGeom>
        </p:spPr>
        <p:txBody>
          <a:bodyPr lIns="0" tIns="0" rIns="0" bIns="0" rtlCol="0" anchor="t">
            <a:spAutoFit/>
          </a:bodyPr>
          <a:lstStyle/>
          <a:p>
            <a:pPr algn="ctr">
              <a:lnSpc>
                <a:spcPts val="9280"/>
              </a:lnSpc>
            </a:pPr>
            <a:r>
              <a:rPr lang="en-US" sz="8000" b="1" dirty="0" err="1">
                <a:solidFill>
                  <a:srgbClr val="000000"/>
                </a:solidFill>
                <a:latin typeface="Mak Bold"/>
                <a:ea typeface="Mak Bold"/>
                <a:cs typeface="Mak Bold"/>
              </a:rPr>
              <a:t>Comparasion</a:t>
            </a:r>
          </a:p>
        </p:txBody>
      </p:sp>
      <p:graphicFrame>
        <p:nvGraphicFramePr>
          <p:cNvPr id="15" name="Tabel 14">
            <a:extLst>
              <a:ext uri="{FF2B5EF4-FFF2-40B4-BE49-F238E27FC236}">
                <a16:creationId xmlns:a16="http://schemas.microsoft.com/office/drawing/2014/main" id="{98803D2B-4AB3-F378-3047-1D1BCD7DE3C3}"/>
              </a:ext>
            </a:extLst>
          </p:cNvPr>
          <p:cNvGraphicFramePr>
            <a:graphicFrameLocks noGrp="1"/>
          </p:cNvGraphicFramePr>
          <p:nvPr>
            <p:extLst>
              <p:ext uri="{D42A27DB-BD31-4B8C-83A1-F6EECF244321}">
                <p14:modId xmlns:p14="http://schemas.microsoft.com/office/powerpoint/2010/main" val="2329649438"/>
              </p:ext>
            </p:extLst>
          </p:nvPr>
        </p:nvGraphicFramePr>
        <p:xfrm>
          <a:off x="2286000" y="2857500"/>
          <a:ext cx="13718414" cy="5644160"/>
        </p:xfrm>
        <a:graphic>
          <a:graphicData uri="http://schemas.openxmlformats.org/drawingml/2006/table">
            <a:tbl>
              <a:tblPr firstRow="1" bandRow="1">
                <a:tableStyleId>{5C22544A-7EE6-4342-B048-85BDC9FD1C3A}</a:tableStyleId>
              </a:tblPr>
              <a:tblGrid>
                <a:gridCol w="4572804">
                  <a:extLst>
                    <a:ext uri="{9D8B030D-6E8A-4147-A177-3AD203B41FA5}">
                      <a16:colId xmlns:a16="http://schemas.microsoft.com/office/drawing/2014/main" val="601596467"/>
                    </a:ext>
                  </a:extLst>
                </a:gridCol>
                <a:gridCol w="4358017">
                  <a:extLst>
                    <a:ext uri="{9D8B030D-6E8A-4147-A177-3AD203B41FA5}">
                      <a16:colId xmlns:a16="http://schemas.microsoft.com/office/drawing/2014/main" val="1591068174"/>
                    </a:ext>
                  </a:extLst>
                </a:gridCol>
                <a:gridCol w="4787593">
                  <a:extLst>
                    <a:ext uri="{9D8B030D-6E8A-4147-A177-3AD203B41FA5}">
                      <a16:colId xmlns:a16="http://schemas.microsoft.com/office/drawing/2014/main" val="1784682013"/>
                    </a:ext>
                  </a:extLst>
                </a:gridCol>
              </a:tblGrid>
              <a:tr h="1128832">
                <a:tc>
                  <a:txBody>
                    <a:bodyPr/>
                    <a:lstStyle/>
                    <a:p>
                      <a:pPr lvl="0" algn="ctr">
                        <a:buNone/>
                      </a:pPr>
                      <a:r>
                        <a:rPr lang="ro-RO" sz="3200" b="1" i="0" u="none" strike="noStrike" noProof="0" err="1">
                          <a:solidFill>
                            <a:schemeClr val="bg1"/>
                          </a:solidFill>
                          <a:latin typeface="Glass Antiqua"/>
                        </a:rPr>
                        <a:t>Type</a:t>
                      </a:r>
                      <a:r>
                        <a:rPr lang="ro-RO" sz="3200" b="1" i="0" u="none" strike="noStrike" noProof="0" dirty="0">
                          <a:solidFill>
                            <a:schemeClr val="bg1"/>
                          </a:solidFill>
                          <a:latin typeface="Glass Antiqua"/>
                        </a:rPr>
                        <a:t> of text </a:t>
                      </a:r>
                      <a:r>
                        <a:rPr lang="ro-RO" sz="3200" b="1" i="0" u="none" strike="noStrike" noProof="0" err="1">
                          <a:solidFill>
                            <a:schemeClr val="bg1"/>
                          </a:solidFill>
                          <a:latin typeface="Glass Antiqua"/>
                        </a:rPr>
                        <a:t>analyzed</a:t>
                      </a:r>
                      <a:endParaRPr lang="ro-RO" sz="3200" b="1">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tc>
                  <a:txBody>
                    <a:bodyPr/>
                    <a:lstStyle/>
                    <a:p>
                      <a:pPr lvl="0" algn="ctr">
                        <a:buNone/>
                      </a:pPr>
                      <a:r>
                        <a:rPr lang="ro-RO" sz="3200" b="1" i="0" u="none" strike="noStrike" noProof="0" err="1">
                          <a:solidFill>
                            <a:schemeClr val="bg1"/>
                          </a:solidFill>
                          <a:latin typeface="Glass Antiqua"/>
                        </a:rPr>
                        <a:t>Prose</a:t>
                      </a:r>
                      <a:endParaRPr lang="ro-RO" sz="3200" b="1">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tc>
                  <a:txBody>
                    <a:bodyPr/>
                    <a:lstStyle/>
                    <a:p>
                      <a:pPr lvl="0" algn="ctr">
                        <a:buNone/>
                      </a:pPr>
                      <a:r>
                        <a:rPr lang="ro-RO" sz="3200" b="1" i="0" u="none" strike="noStrike" noProof="0" err="1">
                          <a:solidFill>
                            <a:schemeClr val="bg1"/>
                          </a:solidFill>
                          <a:latin typeface="Glass Antiqua"/>
                        </a:rPr>
                        <a:t>Poems</a:t>
                      </a:r>
                      <a:endParaRPr lang="ro-RO" sz="3200" b="1" i="0" u="none" strike="noStrike" noProof="0">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extLst>
                  <a:ext uri="{0D108BD9-81ED-4DB2-BD59-A6C34878D82A}">
                    <a16:rowId xmlns:a16="http://schemas.microsoft.com/office/drawing/2014/main" val="3927020284"/>
                  </a:ext>
                </a:extLst>
              </a:tr>
              <a:tr h="1128832">
                <a:tc>
                  <a:txBody>
                    <a:bodyPr/>
                    <a:lstStyle/>
                    <a:p>
                      <a:pPr lvl="0" algn="ctr">
                        <a:buNone/>
                      </a:pPr>
                      <a:r>
                        <a:rPr lang="ro-RO" sz="3200" b="1" i="0" u="none" strike="noStrike" noProof="0" err="1">
                          <a:solidFill>
                            <a:schemeClr val="bg1"/>
                          </a:solidFill>
                          <a:latin typeface="Glass Antiqua"/>
                        </a:rPr>
                        <a:t>Accuracy</a:t>
                      </a:r>
                      <a:endParaRPr lang="ro-RO" sz="3200" b="1" i="0" u="none" strike="noStrike" noProof="0" dirty="0">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tc>
                  <a:txBody>
                    <a:bodyPr/>
                    <a:lstStyle/>
                    <a:p>
                      <a:pPr lvl="0" algn="ctr">
                        <a:buNone/>
                      </a:pPr>
                      <a:r>
                        <a:rPr lang="ro-RO" sz="3200" b="1" i="0" u="none" strike="noStrike" noProof="0" dirty="0">
                          <a:solidFill>
                            <a:schemeClr val="bg1"/>
                          </a:solidFill>
                          <a:latin typeface="Glass Antiqua"/>
                        </a:rPr>
                        <a:t>62.56% (Caragiale), 50.56% (Albala)</a:t>
                      </a:r>
                      <a:endParaRPr lang="ro-RO" sz="3200" b="1">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tc>
                  <a:txBody>
                    <a:bodyPr/>
                    <a:lstStyle/>
                    <a:p>
                      <a:pPr lvl="0" algn="ctr">
                        <a:buNone/>
                      </a:pPr>
                      <a:r>
                        <a:rPr lang="ro-RO" sz="3200" b="1" i="0" u="none" strike="noStrike" noProof="0" dirty="0">
                          <a:solidFill>
                            <a:schemeClr val="bg1"/>
                          </a:solidFill>
                          <a:latin typeface="Glass Antiqua"/>
                        </a:rPr>
                        <a:t>~90% (TF-IDF), ~80% (</a:t>
                      </a:r>
                      <a:r>
                        <a:rPr lang="ro-RO" sz="3200" b="1" i="0" u="none" strike="noStrike" noProof="0" dirty="0" err="1">
                          <a:solidFill>
                            <a:schemeClr val="bg1"/>
                          </a:solidFill>
                          <a:latin typeface="Glass Antiqua"/>
                        </a:rPr>
                        <a:t>BoW+NB</a:t>
                      </a:r>
                      <a:endParaRPr lang="ro-RO" sz="3200" b="1" dirty="0">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extLst>
                  <a:ext uri="{0D108BD9-81ED-4DB2-BD59-A6C34878D82A}">
                    <a16:rowId xmlns:a16="http://schemas.microsoft.com/office/drawing/2014/main" val="828061071"/>
                  </a:ext>
                </a:extLst>
              </a:tr>
              <a:tr h="1128832">
                <a:tc>
                  <a:txBody>
                    <a:bodyPr/>
                    <a:lstStyle/>
                    <a:p>
                      <a:pPr lvl="0" algn="ctr">
                        <a:buNone/>
                      </a:pPr>
                      <a:r>
                        <a:rPr lang="ro-RO" sz="3200" b="1" i="0" u="none" strike="noStrike" noProof="0" err="1">
                          <a:solidFill>
                            <a:schemeClr val="bg1"/>
                          </a:solidFill>
                          <a:latin typeface="Glass Antiqua"/>
                        </a:rPr>
                        <a:t>Number</a:t>
                      </a:r>
                      <a:r>
                        <a:rPr lang="ro-RO" sz="3200" b="1" i="0" u="none" strike="noStrike" noProof="0" dirty="0">
                          <a:solidFill>
                            <a:schemeClr val="bg1"/>
                          </a:solidFill>
                          <a:latin typeface="Glass Antiqua"/>
                        </a:rPr>
                        <a:t> of </a:t>
                      </a:r>
                      <a:r>
                        <a:rPr lang="ro-RO" sz="3200" b="1" i="0" u="none" strike="noStrike" noProof="0" err="1">
                          <a:solidFill>
                            <a:schemeClr val="bg1"/>
                          </a:solidFill>
                          <a:latin typeface="Glass Antiqua"/>
                        </a:rPr>
                        <a:t>authors</a:t>
                      </a:r>
                      <a:endParaRPr lang="ro-RO" sz="3200" b="1" dirty="0">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tc>
                  <a:txBody>
                    <a:bodyPr/>
                    <a:lstStyle/>
                    <a:p>
                      <a:pPr algn="ctr"/>
                      <a:r>
                        <a:rPr lang="ro-RO" sz="3200" b="1" dirty="0">
                          <a:solidFill>
                            <a:schemeClr val="bg1"/>
                          </a:solidFill>
                          <a:latin typeface="Glass Antiqua"/>
                        </a:rPr>
                        <a:t>2 </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tc>
                  <a:txBody>
                    <a:bodyPr/>
                    <a:lstStyle/>
                    <a:p>
                      <a:pPr algn="ctr"/>
                      <a:r>
                        <a:rPr lang="ro-RO" sz="3200" b="1" dirty="0">
                          <a:solidFill>
                            <a:schemeClr val="bg1"/>
                          </a:solidFill>
                          <a:latin typeface="Glass Antiqua"/>
                        </a:rPr>
                        <a:t>Multiple </a:t>
                      </a:r>
                      <a:r>
                        <a:rPr lang="ro-RO" sz="3200" b="1" err="1">
                          <a:solidFill>
                            <a:schemeClr val="bg1"/>
                          </a:solidFill>
                          <a:latin typeface="Glass Antiqua"/>
                        </a:rPr>
                        <a:t>authors</a:t>
                      </a:r>
                      <a:endParaRPr lang="ro-RO" sz="3200" b="1">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extLst>
                  <a:ext uri="{0D108BD9-81ED-4DB2-BD59-A6C34878D82A}">
                    <a16:rowId xmlns:a16="http://schemas.microsoft.com/office/drawing/2014/main" val="2948335647"/>
                  </a:ext>
                </a:extLst>
              </a:tr>
              <a:tr h="1128832">
                <a:tc>
                  <a:txBody>
                    <a:bodyPr/>
                    <a:lstStyle/>
                    <a:p>
                      <a:pPr lvl="0" algn="ctr">
                        <a:buNone/>
                      </a:pPr>
                      <a:r>
                        <a:rPr lang="ro-RO" sz="3200" b="1" i="0" u="none" strike="noStrike" noProof="0" err="1">
                          <a:solidFill>
                            <a:schemeClr val="bg1"/>
                          </a:solidFill>
                          <a:latin typeface="Glass Antiqua"/>
                        </a:rPr>
                        <a:t>Techniques</a:t>
                      </a:r>
                      <a:r>
                        <a:rPr lang="ro-RO" sz="3200" b="1" i="0" u="none" strike="noStrike" noProof="0" dirty="0">
                          <a:solidFill>
                            <a:schemeClr val="bg1"/>
                          </a:solidFill>
                          <a:latin typeface="Glass Antiqua"/>
                        </a:rPr>
                        <a:t> </a:t>
                      </a:r>
                      <a:r>
                        <a:rPr lang="ro-RO" sz="3200" b="1" i="0" u="none" strike="noStrike" noProof="0" err="1">
                          <a:solidFill>
                            <a:schemeClr val="bg1"/>
                          </a:solidFill>
                          <a:latin typeface="Glass Antiqua"/>
                        </a:rPr>
                        <a:t>used</a:t>
                      </a:r>
                      <a:endParaRPr lang="ro-RO" sz="3200" b="1">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tc>
                  <a:txBody>
                    <a:bodyPr/>
                    <a:lstStyle/>
                    <a:p>
                      <a:pPr lvl="0" algn="ctr">
                        <a:buNone/>
                      </a:pPr>
                      <a:r>
                        <a:rPr lang="ro-RO" sz="3200" b="1" i="0" u="none" strike="noStrike" noProof="0" dirty="0">
                          <a:solidFill>
                            <a:schemeClr val="bg1"/>
                          </a:solidFill>
                          <a:latin typeface="Glass Antiqua"/>
                        </a:rPr>
                        <a:t>SVM </a:t>
                      </a:r>
                      <a:r>
                        <a:rPr lang="ro-RO" sz="3200" b="1" i="0" u="none" strike="noStrike" noProof="0" err="1">
                          <a:solidFill>
                            <a:schemeClr val="bg1"/>
                          </a:solidFill>
                          <a:latin typeface="Glass Antiqua"/>
                        </a:rPr>
                        <a:t>with</a:t>
                      </a:r>
                      <a:r>
                        <a:rPr lang="ro-RO" sz="3200" b="1" i="0" u="none" strike="noStrike" noProof="0" dirty="0">
                          <a:solidFill>
                            <a:schemeClr val="bg1"/>
                          </a:solidFill>
                          <a:latin typeface="Glass Antiqua"/>
                        </a:rPr>
                        <a:t> </a:t>
                      </a:r>
                      <a:r>
                        <a:rPr lang="ro-RO" sz="3200" b="1" i="0" u="none" strike="noStrike" noProof="0" err="1">
                          <a:solidFill>
                            <a:schemeClr val="bg1"/>
                          </a:solidFill>
                          <a:latin typeface="Glass Antiqua"/>
                        </a:rPr>
                        <a:t>string</a:t>
                      </a:r>
                      <a:r>
                        <a:rPr lang="ro-RO" sz="3200" b="1" i="0" u="none" strike="noStrike" noProof="0" dirty="0">
                          <a:solidFill>
                            <a:schemeClr val="bg1"/>
                          </a:solidFill>
                          <a:latin typeface="Glass Antiqua"/>
                        </a:rPr>
                        <a:t> </a:t>
                      </a:r>
                      <a:r>
                        <a:rPr lang="ro-RO" sz="3200" b="1" i="0" u="none" strike="noStrike" noProof="0" err="1">
                          <a:solidFill>
                            <a:schemeClr val="bg1"/>
                          </a:solidFill>
                          <a:latin typeface="Glass Antiqua"/>
                        </a:rPr>
                        <a:t>kernels</a:t>
                      </a:r>
                      <a:endParaRPr lang="ro-RO" sz="3200" b="1">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tc>
                  <a:txBody>
                    <a:bodyPr/>
                    <a:lstStyle/>
                    <a:p>
                      <a:pPr lvl="0" algn="ctr">
                        <a:buNone/>
                      </a:pPr>
                      <a:r>
                        <a:rPr lang="ro-RO" sz="3200" b="1" i="0" u="none" strike="noStrike" noProof="0" dirty="0">
                          <a:solidFill>
                            <a:schemeClr val="bg1"/>
                          </a:solidFill>
                          <a:latin typeface="Glass Antiqua"/>
                        </a:rPr>
                        <a:t>TF-IDF + </a:t>
                      </a:r>
                      <a:r>
                        <a:rPr lang="ro-RO" sz="3200" b="1" i="0" u="none" strike="noStrike" noProof="0" err="1">
                          <a:solidFill>
                            <a:schemeClr val="bg1"/>
                          </a:solidFill>
                          <a:latin typeface="Glass Antiqua"/>
                        </a:rPr>
                        <a:t>Cosine</a:t>
                      </a:r>
                      <a:r>
                        <a:rPr lang="ro-RO" sz="3200" b="1" i="0" u="none" strike="noStrike" noProof="0" dirty="0">
                          <a:solidFill>
                            <a:schemeClr val="bg1"/>
                          </a:solidFill>
                          <a:latin typeface="Glass Antiqua"/>
                        </a:rPr>
                        <a:t> </a:t>
                      </a:r>
                      <a:r>
                        <a:rPr lang="ro-RO" sz="3200" b="1" i="0" u="none" strike="noStrike" noProof="0" err="1">
                          <a:solidFill>
                            <a:schemeClr val="bg1"/>
                          </a:solidFill>
                          <a:latin typeface="Glass Antiqua"/>
                        </a:rPr>
                        <a:t>Similarity</a:t>
                      </a:r>
                      <a:r>
                        <a:rPr lang="ro-RO" sz="3200" b="1" i="0" u="none" strike="noStrike" noProof="0" dirty="0">
                          <a:solidFill>
                            <a:schemeClr val="bg1"/>
                          </a:solidFill>
                          <a:latin typeface="Glass Antiqua"/>
                        </a:rPr>
                        <a:t>, </a:t>
                      </a:r>
                      <a:r>
                        <a:rPr lang="ro-RO" sz="3200" b="1" i="0" u="none" strike="noStrike" noProof="0" err="1">
                          <a:solidFill>
                            <a:schemeClr val="bg1"/>
                          </a:solidFill>
                          <a:latin typeface="Glass Antiqua"/>
                        </a:rPr>
                        <a:t>BoW</a:t>
                      </a:r>
                      <a:r>
                        <a:rPr lang="ro-RO" sz="3200" b="1" i="0" u="none" strike="noStrike" noProof="0" dirty="0">
                          <a:solidFill>
                            <a:schemeClr val="bg1"/>
                          </a:solidFill>
                          <a:latin typeface="Glass Antiqua"/>
                        </a:rPr>
                        <a:t> + Naive </a:t>
                      </a:r>
                      <a:r>
                        <a:rPr lang="ro-RO" sz="3200" b="1" i="0" u="none" strike="noStrike" noProof="0" err="1">
                          <a:solidFill>
                            <a:schemeClr val="bg1"/>
                          </a:solidFill>
                          <a:latin typeface="Glass Antiqua"/>
                        </a:rPr>
                        <a:t>Bayes</a:t>
                      </a:r>
                      <a:endParaRPr lang="ro-RO" sz="3200" b="1">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extLst>
                  <a:ext uri="{0D108BD9-81ED-4DB2-BD59-A6C34878D82A}">
                    <a16:rowId xmlns:a16="http://schemas.microsoft.com/office/drawing/2014/main" val="3921705325"/>
                  </a:ext>
                </a:extLst>
              </a:tr>
              <a:tr h="1128832">
                <a:tc>
                  <a:txBody>
                    <a:bodyPr/>
                    <a:lstStyle/>
                    <a:p>
                      <a:pPr lvl="0" algn="ctr">
                        <a:buNone/>
                      </a:pPr>
                      <a:r>
                        <a:rPr lang="ro-RO" sz="3200" b="1" i="0" u="none" strike="noStrike" noProof="0" dirty="0">
                          <a:solidFill>
                            <a:schemeClr val="bg1"/>
                          </a:solidFill>
                          <a:latin typeface="Glass Antiqua"/>
                        </a:rPr>
                        <a:t>Experimental </a:t>
                      </a:r>
                      <a:r>
                        <a:rPr lang="ro-RO" sz="3200" b="1" i="0" u="none" strike="noStrike" noProof="0" err="1">
                          <a:solidFill>
                            <a:schemeClr val="bg1"/>
                          </a:solidFill>
                          <a:latin typeface="Glass Antiqua"/>
                        </a:rPr>
                        <a:t>validation</a:t>
                      </a:r>
                      <a:endParaRPr lang="ro-RO" sz="3200" b="1">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tc>
                  <a:txBody>
                    <a:bodyPr/>
                    <a:lstStyle/>
                    <a:p>
                      <a:pPr lvl="0" algn="ctr">
                        <a:buNone/>
                      </a:pPr>
                      <a:r>
                        <a:rPr lang="ro-RO" sz="3200" b="1" i="0" u="none" strike="noStrike" noProof="0" dirty="0" err="1">
                          <a:solidFill>
                            <a:schemeClr val="bg1"/>
                          </a:solidFill>
                          <a:latin typeface="Glass Antiqua"/>
                        </a:rPr>
                        <a:t>Leave</a:t>
                      </a:r>
                      <a:r>
                        <a:rPr lang="ro-RO" sz="3200" b="1" i="0" u="none" strike="noStrike" noProof="0" dirty="0">
                          <a:solidFill>
                            <a:schemeClr val="bg1"/>
                          </a:solidFill>
                          <a:latin typeface="Glass Antiqua"/>
                        </a:rPr>
                        <a:t>-</a:t>
                      </a:r>
                      <a:r>
                        <a:rPr lang="ro-RO" sz="3200" b="1" i="0" u="none" strike="noStrike" noProof="0" dirty="0" err="1">
                          <a:solidFill>
                            <a:schemeClr val="bg1"/>
                          </a:solidFill>
                          <a:latin typeface="Glass Antiqua"/>
                        </a:rPr>
                        <a:t>one</a:t>
                      </a:r>
                      <a:r>
                        <a:rPr lang="ro-RO" sz="3200" b="1" i="0" u="none" strike="noStrike" noProof="0" dirty="0">
                          <a:solidFill>
                            <a:schemeClr val="bg1"/>
                          </a:solidFill>
                          <a:latin typeface="Glass Antiqua"/>
                        </a:rPr>
                        <a:t>-out </a:t>
                      </a:r>
                      <a:r>
                        <a:rPr lang="ro-RO" sz="3200" b="1" i="0" u="none" strike="noStrike" noProof="0" dirty="0" err="1">
                          <a:solidFill>
                            <a:schemeClr val="bg1"/>
                          </a:solidFill>
                          <a:latin typeface="Glass Antiqua"/>
                        </a:rPr>
                        <a:t>cross-validation</a:t>
                      </a:r>
                      <a:endParaRPr lang="ro-RO" sz="3200" b="1" dirty="0">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tc>
                  <a:txBody>
                    <a:bodyPr/>
                    <a:lstStyle/>
                    <a:p>
                      <a:pPr lvl="0" algn="ctr">
                        <a:buNone/>
                      </a:pPr>
                      <a:r>
                        <a:rPr lang="ro-RO" sz="3200" b="1" i="0" u="none" strike="noStrike" noProof="0" dirty="0">
                          <a:solidFill>
                            <a:schemeClr val="bg1"/>
                          </a:solidFill>
                          <a:latin typeface="Glass Antiqua"/>
                        </a:rPr>
                        <a:t>80% </a:t>
                      </a:r>
                      <a:r>
                        <a:rPr lang="ro-RO" sz="3200" b="1" i="0" u="none" strike="noStrike" noProof="0" dirty="0" err="1">
                          <a:solidFill>
                            <a:schemeClr val="bg1"/>
                          </a:solidFill>
                          <a:latin typeface="Glass Antiqua"/>
                        </a:rPr>
                        <a:t>train</a:t>
                      </a:r>
                      <a:r>
                        <a:rPr lang="ro-RO" sz="3200" b="1" i="0" u="none" strike="noStrike" noProof="0" dirty="0">
                          <a:solidFill>
                            <a:schemeClr val="bg1"/>
                          </a:solidFill>
                          <a:latin typeface="Glass Antiqua"/>
                        </a:rPr>
                        <a:t> / 20% test</a:t>
                      </a:r>
                      <a:endParaRPr lang="ro-RO" sz="3200" b="1" dirty="0">
                        <a:solidFill>
                          <a:schemeClr val="bg1"/>
                        </a:solidFill>
                        <a:latin typeface="Glass Antiqua"/>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AD825E"/>
                    </a:solidFill>
                  </a:tcPr>
                </a:tc>
                <a:extLst>
                  <a:ext uri="{0D108BD9-81ED-4DB2-BD59-A6C34878D82A}">
                    <a16:rowId xmlns:a16="http://schemas.microsoft.com/office/drawing/2014/main" val="319384996"/>
                  </a:ext>
                </a:extLst>
              </a:tr>
            </a:tbl>
          </a:graphicData>
        </a:graphic>
      </p:graphicFrame>
    </p:spTree>
    <p:extLst>
      <p:ext uri="{BB962C8B-B14F-4D97-AF65-F5344CB8AC3E}">
        <p14:creationId xmlns:p14="http://schemas.microsoft.com/office/powerpoint/2010/main" val="57586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842291" y="1028700"/>
            <a:ext cx="16603419" cy="8229600"/>
            <a:chOff x="0" y="0"/>
            <a:chExt cx="4372917" cy="2167467"/>
          </a:xfrm>
        </p:grpSpPr>
        <p:sp>
          <p:nvSpPr>
            <p:cNvPr id="7" name="Freeform 7"/>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3615931" y="1808587"/>
            <a:ext cx="11056139" cy="1307465"/>
          </a:xfrm>
          <a:prstGeom prst="rect">
            <a:avLst/>
          </a:prstGeom>
        </p:spPr>
        <p:txBody>
          <a:bodyPr lIns="0" tIns="0" rIns="0" bIns="0" rtlCol="0" anchor="t">
            <a:spAutoFit/>
          </a:bodyPr>
          <a:lstStyle/>
          <a:p>
            <a:pPr algn="ctr">
              <a:lnSpc>
                <a:spcPts val="9280"/>
              </a:lnSpc>
            </a:pPr>
            <a:r>
              <a:rPr lang="en-US" sz="8000" b="1">
                <a:solidFill>
                  <a:srgbClr val="000000"/>
                </a:solidFill>
                <a:latin typeface="Mak Bold"/>
                <a:ea typeface="Mak Bold"/>
                <a:cs typeface="Mak Bold"/>
                <a:sym typeface="Mak Bold"/>
              </a:rPr>
              <a:t>Conclusion</a:t>
            </a:r>
          </a:p>
        </p:txBody>
      </p:sp>
      <p:sp>
        <p:nvSpPr>
          <p:cNvPr id="13" name="TextBox 13"/>
          <p:cNvSpPr txBox="1"/>
          <p:nvPr/>
        </p:nvSpPr>
        <p:spPr>
          <a:xfrm>
            <a:off x="1770270" y="3130157"/>
            <a:ext cx="14577098" cy="4639732"/>
          </a:xfrm>
          <a:prstGeom prst="rect">
            <a:avLst/>
          </a:prstGeom>
        </p:spPr>
        <p:txBody>
          <a:bodyPr lIns="0" tIns="0" rIns="0" bIns="0" rtlCol="0" anchor="t">
            <a:spAutoFit/>
          </a:bodyPr>
          <a:lstStyle/>
          <a:p>
            <a:pPr marL="457200" indent="-457200" algn="just">
              <a:buFont typeface="Arial"/>
              <a:buChar char="•"/>
            </a:pPr>
            <a:r>
              <a:rPr lang="en-US" sz="3350" dirty="0">
                <a:solidFill>
                  <a:srgbClr val="000000"/>
                </a:solidFill>
                <a:latin typeface="Glass Antiqua"/>
                <a:ea typeface="+mn-lt"/>
                <a:cs typeface="+mn-lt"/>
                <a:sym typeface="Glass Antiqua"/>
              </a:rPr>
              <a:t>With the addition of both </a:t>
            </a:r>
            <a:r>
              <a:rPr lang="en-US" sz="3350" err="1">
                <a:solidFill>
                  <a:srgbClr val="000000"/>
                </a:solidFill>
                <a:latin typeface="Glass Antiqua"/>
                <a:ea typeface="+mn-lt"/>
                <a:cs typeface="+mn-lt"/>
                <a:sym typeface="Glass Antiqua"/>
              </a:rPr>
              <a:t>BoW</a:t>
            </a:r>
            <a:r>
              <a:rPr lang="en-US" sz="3350" dirty="0">
                <a:solidFill>
                  <a:srgbClr val="000000"/>
                </a:solidFill>
                <a:latin typeface="Glass Antiqua"/>
                <a:ea typeface="+mn-lt"/>
                <a:cs typeface="+mn-lt"/>
                <a:sym typeface="Glass Antiqua"/>
              </a:rPr>
              <a:t> + Multinomial Naive Bayes model and TF-IDF + Cosine Similarity, this project has become more versatile and accurate. It provides a strong foundation for text classification. </a:t>
            </a:r>
            <a:endParaRPr lang="en-US" sz="3350" dirty="0">
              <a:solidFill>
                <a:srgbClr val="000000"/>
              </a:solidFill>
              <a:latin typeface="Glass Antiqua"/>
              <a:ea typeface="+mn-lt"/>
              <a:cs typeface="+mn-lt"/>
            </a:endParaRPr>
          </a:p>
          <a:p>
            <a:pPr marL="457200" indent="-457200" algn="just">
              <a:buFont typeface="Arial"/>
              <a:buChar char="•"/>
            </a:pPr>
            <a:endParaRPr lang="en-US" sz="3350" dirty="0">
              <a:latin typeface="Glass Antiqua"/>
              <a:ea typeface="+mn-lt"/>
              <a:cs typeface="+mn-lt"/>
            </a:endParaRPr>
          </a:p>
          <a:p>
            <a:pPr marL="457200" indent="-457200" algn="just">
              <a:buFont typeface="Arial"/>
              <a:buChar char="•"/>
            </a:pPr>
            <a:endParaRPr lang="en-US" sz="3350" dirty="0">
              <a:latin typeface="Glass Antiqua"/>
              <a:ea typeface="+mn-lt"/>
              <a:cs typeface="+mn-lt"/>
            </a:endParaRPr>
          </a:p>
          <a:p>
            <a:pPr marL="457200" indent="-457200" algn="just">
              <a:buFont typeface="Arial"/>
              <a:buChar char="•"/>
            </a:pPr>
            <a:r>
              <a:rPr lang="en-US" sz="3350" dirty="0">
                <a:latin typeface="Glass Antiqua"/>
                <a:ea typeface="+mn-lt"/>
                <a:cs typeface="+mn-lt"/>
              </a:rPr>
              <a:t>Both </a:t>
            </a:r>
            <a:r>
              <a:rPr lang="en-US" sz="3350" err="1">
                <a:latin typeface="Glass Antiqua"/>
                <a:ea typeface="+mn-lt"/>
                <a:cs typeface="+mn-lt"/>
              </a:rPr>
              <a:t>BoW</a:t>
            </a:r>
            <a:r>
              <a:rPr lang="en-US" sz="3350" dirty="0">
                <a:latin typeface="Glass Antiqua"/>
                <a:ea typeface="+mn-lt"/>
                <a:cs typeface="+mn-lt"/>
              </a:rPr>
              <a:t> + Multinomial Naive Bayes model and TF-IDF + Cosine Similarity provide high classification accuracies for this short dataset, and because they are rapid approaches, they can quickly determine whose author the poem belongs to. They are an excellent starting point for learning about Natural Language Processing.</a:t>
            </a:r>
            <a:endParaRPr lang="en-US" dirty="0">
              <a:latin typeface="Glass Antiqu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sp>
        <p:nvSpPr>
          <p:cNvPr id="6" name="Freeform 6"/>
          <p:cNvSpPr/>
          <p:nvPr/>
        </p:nvSpPr>
        <p:spPr>
          <a:xfrm rot="756773">
            <a:off x="15755415" y="1170662"/>
            <a:ext cx="1570143" cy="2442234"/>
          </a:xfrm>
          <a:custGeom>
            <a:avLst/>
            <a:gdLst/>
            <a:ahLst/>
            <a:cxnLst/>
            <a:rect l="l" t="t" r="r" b="b"/>
            <a:pathLst>
              <a:path w="1570143" h="2442234">
                <a:moveTo>
                  <a:pt x="0" y="0"/>
                </a:moveTo>
                <a:lnTo>
                  <a:pt x="1570143" y="0"/>
                </a:lnTo>
                <a:lnTo>
                  <a:pt x="1570143" y="2442234"/>
                </a:lnTo>
                <a:lnTo>
                  <a:pt x="0" y="24422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901293" y="6224704"/>
            <a:ext cx="3097441" cy="3808806"/>
          </a:xfrm>
          <a:custGeom>
            <a:avLst/>
            <a:gdLst/>
            <a:ahLst/>
            <a:cxnLst/>
            <a:rect l="l" t="t" r="r" b="b"/>
            <a:pathLst>
              <a:path w="3097441" h="3808806">
                <a:moveTo>
                  <a:pt x="0" y="0"/>
                </a:moveTo>
                <a:lnTo>
                  <a:pt x="3097441" y="0"/>
                </a:lnTo>
                <a:lnTo>
                  <a:pt x="3097441" y="3808806"/>
                </a:lnTo>
                <a:lnTo>
                  <a:pt x="0" y="3808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3715503" y="2465614"/>
            <a:ext cx="10100796" cy="5355771"/>
            <a:chOff x="0" y="0"/>
            <a:chExt cx="2408242" cy="1276929"/>
          </a:xfrm>
        </p:grpSpPr>
        <p:sp>
          <p:nvSpPr>
            <p:cNvPr id="10" name="Freeform 10"/>
            <p:cNvSpPr/>
            <p:nvPr/>
          </p:nvSpPr>
          <p:spPr>
            <a:xfrm>
              <a:off x="0" y="0"/>
              <a:ext cx="2408243" cy="1276929"/>
            </a:xfrm>
            <a:custGeom>
              <a:avLst/>
              <a:gdLst/>
              <a:ahLst/>
              <a:cxnLst/>
              <a:rect l="l" t="t" r="r" b="b"/>
              <a:pathLst>
                <a:path w="2408243" h="1276929">
                  <a:moveTo>
                    <a:pt x="0" y="0"/>
                  </a:moveTo>
                  <a:lnTo>
                    <a:pt x="2408243" y="0"/>
                  </a:lnTo>
                  <a:lnTo>
                    <a:pt x="2408243" y="1276929"/>
                  </a:lnTo>
                  <a:lnTo>
                    <a:pt x="0" y="1276929"/>
                  </a:lnTo>
                  <a:close/>
                </a:path>
              </a:pathLst>
            </a:custGeom>
            <a:solidFill>
              <a:srgbClr val="FAE2C5">
                <a:alpha val="72941"/>
              </a:srgbClr>
            </a:solidFill>
          </p:spPr>
        </p:sp>
        <p:sp>
          <p:nvSpPr>
            <p:cNvPr id="11" name="TextBox 11"/>
            <p:cNvSpPr txBox="1"/>
            <p:nvPr/>
          </p:nvSpPr>
          <p:spPr>
            <a:xfrm>
              <a:off x="0" y="-38100"/>
              <a:ext cx="2408242" cy="1315029"/>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686349" y="3366433"/>
            <a:ext cx="8159102" cy="4020452"/>
          </a:xfrm>
          <a:prstGeom prst="rect">
            <a:avLst/>
          </a:prstGeom>
        </p:spPr>
        <p:txBody>
          <a:bodyPr lIns="0" tIns="0" rIns="0" bIns="0" rtlCol="0" anchor="t">
            <a:spAutoFit/>
          </a:bodyPr>
          <a:lstStyle/>
          <a:p>
            <a:pPr algn="ctr">
              <a:lnSpc>
                <a:spcPts val="14529"/>
              </a:lnSpc>
            </a:pPr>
            <a:r>
              <a:rPr lang="en-US" sz="14676">
                <a:solidFill>
                  <a:srgbClr val="000000"/>
                </a:solidFill>
                <a:latin typeface="Mak"/>
                <a:ea typeface="Mak"/>
                <a:cs typeface="Mak"/>
                <a:sym typeface="Mak"/>
              </a:rPr>
              <a:t>Thank</a:t>
            </a:r>
          </a:p>
          <a:p>
            <a:pPr algn="ctr">
              <a:lnSpc>
                <a:spcPts val="14529"/>
              </a:lnSpc>
            </a:pPr>
            <a:r>
              <a:rPr lang="en-US" sz="14676">
                <a:solidFill>
                  <a:srgbClr val="000000"/>
                </a:solidFill>
                <a:latin typeface="Mak"/>
                <a:ea typeface="Mak"/>
                <a:cs typeface="Mak"/>
                <a:sym typeface="Mak"/>
              </a:rPr>
              <a:t>You</a:t>
            </a:r>
          </a:p>
        </p:txBody>
      </p:sp>
      <p:sp>
        <p:nvSpPr>
          <p:cNvPr id="13" name="Freeform 13"/>
          <p:cNvSpPr/>
          <p:nvPr/>
        </p:nvSpPr>
        <p:spPr>
          <a:xfrm>
            <a:off x="3435971" y="2005258"/>
            <a:ext cx="3716471" cy="6276484"/>
          </a:xfrm>
          <a:custGeom>
            <a:avLst/>
            <a:gdLst/>
            <a:ahLst/>
            <a:cxnLst/>
            <a:rect l="l" t="t" r="r" b="b"/>
            <a:pathLst>
              <a:path w="3716471" h="6276484">
                <a:moveTo>
                  <a:pt x="0" y="0"/>
                </a:moveTo>
                <a:lnTo>
                  <a:pt x="3716471" y="0"/>
                </a:lnTo>
                <a:lnTo>
                  <a:pt x="3716471" y="6276484"/>
                </a:lnTo>
                <a:lnTo>
                  <a:pt x="0" y="62764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flipH="1">
            <a:off x="10379359" y="2005258"/>
            <a:ext cx="3716471" cy="6276484"/>
          </a:xfrm>
          <a:custGeom>
            <a:avLst/>
            <a:gdLst/>
            <a:ahLst/>
            <a:cxnLst/>
            <a:rect l="l" t="t" r="r" b="b"/>
            <a:pathLst>
              <a:path w="3716471" h="6276484">
                <a:moveTo>
                  <a:pt x="3716471" y="0"/>
                </a:moveTo>
                <a:lnTo>
                  <a:pt x="0" y="0"/>
                </a:lnTo>
                <a:lnTo>
                  <a:pt x="0" y="6276484"/>
                </a:lnTo>
                <a:lnTo>
                  <a:pt x="3716471" y="6276484"/>
                </a:lnTo>
                <a:lnTo>
                  <a:pt x="3716471"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3339631" y="3099939"/>
            <a:ext cx="1512398" cy="4545460"/>
          </a:xfrm>
          <a:custGeom>
            <a:avLst/>
            <a:gdLst/>
            <a:ahLst/>
            <a:cxnLst/>
            <a:rect l="l" t="t" r="r" b="b"/>
            <a:pathLst>
              <a:path w="1512398" h="4545460">
                <a:moveTo>
                  <a:pt x="0" y="0"/>
                </a:moveTo>
                <a:lnTo>
                  <a:pt x="1512398" y="0"/>
                </a:lnTo>
                <a:lnTo>
                  <a:pt x="1512398" y="4545459"/>
                </a:lnTo>
                <a:lnTo>
                  <a:pt x="0" y="454545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842291" y="1028700"/>
            <a:ext cx="16603419" cy="8229600"/>
            <a:chOff x="0" y="0"/>
            <a:chExt cx="4372917" cy="2167467"/>
          </a:xfrm>
        </p:grpSpPr>
        <p:sp>
          <p:nvSpPr>
            <p:cNvPr id="7" name="Freeform 7"/>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2" name="Group 12"/>
          <p:cNvGrpSpPr>
            <a:grpSpLocks noChangeAspect="1"/>
          </p:cNvGrpSpPr>
          <p:nvPr/>
        </p:nvGrpSpPr>
        <p:grpSpPr>
          <a:xfrm>
            <a:off x="2529331" y="3412499"/>
            <a:ext cx="3817521" cy="3817521"/>
            <a:chOff x="0" y="0"/>
            <a:chExt cx="19050000" cy="19050000"/>
          </a:xfrm>
        </p:grpSpPr>
        <p:sp>
          <p:nvSpPr>
            <p:cNvPr id="13" name="Freeform 13"/>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11"/>
              <a:stretch>
                <a:fillRect l="-24852" r="-24852"/>
              </a:stretch>
            </a:blipFill>
          </p:spPr>
        </p:sp>
        <p:sp>
          <p:nvSpPr>
            <p:cNvPr id="14" name="Freeform 14"/>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12"/>
              <a:stretch>
                <a:fillRect/>
              </a:stretch>
            </a:blipFill>
          </p:spPr>
        </p:sp>
      </p:grpSp>
      <p:grpSp>
        <p:nvGrpSpPr>
          <p:cNvPr id="15" name="Group 15"/>
          <p:cNvGrpSpPr>
            <a:grpSpLocks noChangeAspect="1"/>
          </p:cNvGrpSpPr>
          <p:nvPr/>
        </p:nvGrpSpPr>
        <p:grpSpPr>
          <a:xfrm>
            <a:off x="7237142" y="3412499"/>
            <a:ext cx="3817521" cy="3817521"/>
            <a:chOff x="0" y="0"/>
            <a:chExt cx="19050000" cy="19050000"/>
          </a:xfrm>
        </p:grpSpPr>
        <p:sp>
          <p:nvSpPr>
            <p:cNvPr id="16" name="Freeform 16"/>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13"/>
              <a:stretch>
                <a:fillRect l="-21173" r="-21173"/>
              </a:stretch>
            </a:blipFill>
          </p:spPr>
        </p:sp>
        <p:sp>
          <p:nvSpPr>
            <p:cNvPr id="17" name="Freeform 17"/>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12"/>
              <a:stretch>
                <a:fillRect/>
              </a:stretch>
            </a:blipFill>
          </p:spPr>
        </p:sp>
      </p:grpSp>
      <p:grpSp>
        <p:nvGrpSpPr>
          <p:cNvPr id="18" name="Group 18"/>
          <p:cNvGrpSpPr>
            <a:grpSpLocks noChangeAspect="1"/>
          </p:cNvGrpSpPr>
          <p:nvPr/>
        </p:nvGrpSpPr>
        <p:grpSpPr>
          <a:xfrm>
            <a:off x="12100656" y="3412499"/>
            <a:ext cx="3817521" cy="3817521"/>
            <a:chOff x="0" y="0"/>
            <a:chExt cx="19050000" cy="19050000"/>
          </a:xfrm>
        </p:grpSpPr>
        <p:sp>
          <p:nvSpPr>
            <p:cNvPr id="19" name="Freeform 19"/>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14"/>
              <a:stretch>
                <a:fillRect l="-24712" r="-24712"/>
              </a:stretch>
            </a:blipFill>
          </p:spPr>
        </p:sp>
        <p:sp>
          <p:nvSpPr>
            <p:cNvPr id="20" name="Freeform 20"/>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12"/>
              <a:stretch>
                <a:fillRect/>
              </a:stretch>
            </a:blipFill>
          </p:spPr>
        </p:sp>
      </p:grpSp>
      <p:sp>
        <p:nvSpPr>
          <p:cNvPr id="21" name="TextBox 21"/>
          <p:cNvSpPr txBox="1"/>
          <p:nvPr/>
        </p:nvSpPr>
        <p:spPr>
          <a:xfrm>
            <a:off x="5687562" y="1967297"/>
            <a:ext cx="7030880" cy="1383071"/>
          </a:xfrm>
          <a:prstGeom prst="rect">
            <a:avLst/>
          </a:prstGeom>
        </p:spPr>
        <p:txBody>
          <a:bodyPr lIns="0" tIns="0" rIns="0" bIns="0" rtlCol="0" anchor="t">
            <a:spAutoFit/>
          </a:bodyPr>
          <a:lstStyle/>
          <a:p>
            <a:pPr algn="ctr">
              <a:lnSpc>
                <a:spcPts val="10695"/>
              </a:lnSpc>
            </a:pPr>
            <a:r>
              <a:rPr lang="en-US" sz="9200" b="1">
                <a:solidFill>
                  <a:srgbClr val="000000"/>
                </a:solidFill>
                <a:latin typeface="Mak Bold"/>
                <a:sym typeface="Mak Bold"/>
              </a:rPr>
              <a:t>Content</a:t>
            </a:r>
            <a:endParaRPr lang="ro-RO" err="1"/>
          </a:p>
        </p:txBody>
      </p:sp>
      <p:grpSp>
        <p:nvGrpSpPr>
          <p:cNvPr id="22" name="Group 22"/>
          <p:cNvGrpSpPr/>
          <p:nvPr/>
        </p:nvGrpSpPr>
        <p:grpSpPr>
          <a:xfrm>
            <a:off x="2443468" y="7407487"/>
            <a:ext cx="3989247" cy="841059"/>
            <a:chOff x="0" y="-38100"/>
            <a:chExt cx="1050666" cy="221513"/>
          </a:xfrm>
        </p:grpSpPr>
        <p:sp>
          <p:nvSpPr>
            <p:cNvPr id="23" name="Freeform 23"/>
            <p:cNvSpPr/>
            <p:nvPr/>
          </p:nvSpPr>
          <p:spPr>
            <a:xfrm>
              <a:off x="0" y="0"/>
              <a:ext cx="1050666" cy="183413"/>
            </a:xfrm>
            <a:custGeom>
              <a:avLst/>
              <a:gdLst/>
              <a:ahLst/>
              <a:cxnLst/>
              <a:rect l="l" t="t" r="r" b="b"/>
              <a:pathLst>
                <a:path w="1050666" h="183413">
                  <a:moveTo>
                    <a:pt x="0" y="0"/>
                  </a:moveTo>
                  <a:lnTo>
                    <a:pt x="1050666" y="0"/>
                  </a:lnTo>
                  <a:lnTo>
                    <a:pt x="1050666" y="183413"/>
                  </a:lnTo>
                  <a:lnTo>
                    <a:pt x="0" y="183413"/>
                  </a:lnTo>
                  <a:close/>
                </a:path>
              </a:pathLst>
            </a:custGeom>
            <a:solidFill>
              <a:srgbClr val="4D2C01"/>
            </a:solidFill>
          </p:spPr>
        </p:sp>
        <p:sp>
          <p:nvSpPr>
            <p:cNvPr id="24" name="TextBox 24"/>
            <p:cNvSpPr txBox="1"/>
            <p:nvPr/>
          </p:nvSpPr>
          <p:spPr>
            <a:xfrm>
              <a:off x="0" y="-38100"/>
              <a:ext cx="1050666" cy="221513"/>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7230788" y="7261811"/>
            <a:ext cx="4078894" cy="1490999"/>
            <a:chOff x="0" y="-38100"/>
            <a:chExt cx="1050666" cy="221513"/>
          </a:xfrm>
        </p:grpSpPr>
        <p:sp>
          <p:nvSpPr>
            <p:cNvPr id="26" name="Freeform 26"/>
            <p:cNvSpPr/>
            <p:nvPr/>
          </p:nvSpPr>
          <p:spPr>
            <a:xfrm>
              <a:off x="0" y="0"/>
              <a:ext cx="1050666" cy="183413"/>
            </a:xfrm>
            <a:custGeom>
              <a:avLst/>
              <a:gdLst/>
              <a:ahLst/>
              <a:cxnLst/>
              <a:rect l="l" t="t" r="r" b="b"/>
              <a:pathLst>
                <a:path w="1050666" h="183413">
                  <a:moveTo>
                    <a:pt x="0" y="0"/>
                  </a:moveTo>
                  <a:lnTo>
                    <a:pt x="1050666" y="0"/>
                  </a:lnTo>
                  <a:lnTo>
                    <a:pt x="1050666" y="183413"/>
                  </a:lnTo>
                  <a:lnTo>
                    <a:pt x="0" y="183413"/>
                  </a:lnTo>
                  <a:close/>
                </a:path>
              </a:pathLst>
            </a:custGeom>
            <a:solidFill>
              <a:srgbClr val="4D2C01"/>
            </a:solidFill>
          </p:spPr>
        </p:sp>
        <p:sp>
          <p:nvSpPr>
            <p:cNvPr id="27" name="TextBox 27"/>
            <p:cNvSpPr txBox="1"/>
            <p:nvPr/>
          </p:nvSpPr>
          <p:spPr>
            <a:xfrm>
              <a:off x="0" y="-38100"/>
              <a:ext cx="1050666" cy="22151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2014793" y="7407487"/>
            <a:ext cx="3989247" cy="1336819"/>
            <a:chOff x="0" y="-38100"/>
            <a:chExt cx="1050666" cy="352083"/>
          </a:xfrm>
        </p:grpSpPr>
        <p:sp>
          <p:nvSpPr>
            <p:cNvPr id="29" name="Freeform 29"/>
            <p:cNvSpPr/>
            <p:nvPr/>
          </p:nvSpPr>
          <p:spPr>
            <a:xfrm>
              <a:off x="21762" y="0"/>
              <a:ext cx="1007143" cy="313983"/>
            </a:xfrm>
            <a:custGeom>
              <a:avLst/>
              <a:gdLst/>
              <a:ahLst/>
              <a:cxnLst/>
              <a:rect l="l" t="t" r="r" b="b"/>
              <a:pathLst>
                <a:path w="1050666" h="183413">
                  <a:moveTo>
                    <a:pt x="0" y="0"/>
                  </a:moveTo>
                  <a:lnTo>
                    <a:pt x="1050666" y="0"/>
                  </a:lnTo>
                  <a:lnTo>
                    <a:pt x="1050666" y="183413"/>
                  </a:lnTo>
                  <a:lnTo>
                    <a:pt x="0" y="183413"/>
                  </a:lnTo>
                  <a:close/>
                </a:path>
              </a:pathLst>
            </a:custGeom>
            <a:solidFill>
              <a:srgbClr val="4D2C01"/>
            </a:solidFill>
          </p:spPr>
        </p:sp>
        <p:sp>
          <p:nvSpPr>
            <p:cNvPr id="30" name="TextBox 30"/>
            <p:cNvSpPr txBox="1"/>
            <p:nvPr/>
          </p:nvSpPr>
          <p:spPr>
            <a:xfrm>
              <a:off x="0" y="-38100"/>
              <a:ext cx="1050666" cy="221513"/>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2324215" y="7559034"/>
            <a:ext cx="4227755" cy="573875"/>
          </a:xfrm>
          <a:prstGeom prst="rect">
            <a:avLst/>
          </a:prstGeom>
        </p:spPr>
        <p:txBody>
          <a:bodyPr lIns="0" tIns="0" rIns="0" bIns="0" rtlCol="0" anchor="t">
            <a:spAutoFit/>
          </a:bodyPr>
          <a:lstStyle/>
          <a:p>
            <a:pPr algn="ctr">
              <a:lnSpc>
                <a:spcPts val="4899"/>
              </a:lnSpc>
            </a:pPr>
            <a:r>
              <a:rPr lang="en-US" sz="3450">
                <a:solidFill>
                  <a:srgbClr val="FFFFFF"/>
                </a:solidFill>
                <a:latin typeface="Glass Antiqua"/>
              </a:rPr>
              <a:t>Web Scaping</a:t>
            </a:r>
          </a:p>
        </p:txBody>
      </p:sp>
      <p:sp>
        <p:nvSpPr>
          <p:cNvPr id="32" name="TextBox 32"/>
          <p:cNvSpPr txBox="1"/>
          <p:nvPr/>
        </p:nvSpPr>
        <p:spPr>
          <a:xfrm>
            <a:off x="7200114" y="7559034"/>
            <a:ext cx="4082078" cy="1201867"/>
          </a:xfrm>
          <a:prstGeom prst="rect">
            <a:avLst/>
          </a:prstGeom>
        </p:spPr>
        <p:txBody>
          <a:bodyPr wrap="square" lIns="0" tIns="0" rIns="0" bIns="0" rtlCol="0" anchor="t">
            <a:spAutoFit/>
          </a:bodyPr>
          <a:lstStyle/>
          <a:p>
            <a:pPr algn="ctr">
              <a:lnSpc>
                <a:spcPts val="4899"/>
              </a:lnSpc>
            </a:pPr>
            <a:r>
              <a:rPr lang="en-US" sz="3450">
                <a:solidFill>
                  <a:srgbClr val="FFFFFF"/>
                </a:solidFill>
                <a:latin typeface="Glass Antiqua"/>
              </a:rPr>
              <a:t>Bag of Words + the Multinomial Naïve Bayes</a:t>
            </a:r>
            <a:endParaRPr lang="en-US" sz="3400" b="1">
              <a:solidFill>
                <a:srgbClr val="000000"/>
              </a:solidFill>
              <a:latin typeface="Glass Antiqua"/>
            </a:endParaRPr>
          </a:p>
        </p:txBody>
      </p:sp>
      <p:sp>
        <p:nvSpPr>
          <p:cNvPr id="33" name="TextBox 33"/>
          <p:cNvSpPr txBox="1"/>
          <p:nvPr/>
        </p:nvSpPr>
        <p:spPr>
          <a:xfrm>
            <a:off x="12231042" y="7559034"/>
            <a:ext cx="3556748" cy="1830629"/>
          </a:xfrm>
          <a:prstGeom prst="rect">
            <a:avLst/>
          </a:prstGeom>
        </p:spPr>
        <p:txBody>
          <a:bodyPr lIns="0" tIns="0" rIns="0" bIns="0" rtlCol="0" anchor="t">
            <a:spAutoFit/>
          </a:bodyPr>
          <a:lstStyle/>
          <a:p>
            <a:pPr algn="ctr">
              <a:lnSpc>
                <a:spcPts val="4899"/>
              </a:lnSpc>
            </a:pPr>
            <a:r>
              <a:rPr lang="en-US" sz="3450">
                <a:solidFill>
                  <a:srgbClr val="FFFFFF"/>
                </a:solidFill>
                <a:latin typeface="Glass Antiqua"/>
                <a:sym typeface="Glass Antiqua"/>
              </a:rPr>
              <a:t>TF-IDF vectors + Cosine Similarity</a:t>
            </a:r>
          </a:p>
          <a:p>
            <a:pPr algn="ctr">
              <a:lnSpc>
                <a:spcPts val="4899"/>
              </a:lnSpc>
            </a:pPr>
            <a:endParaRPr lang="en-US" sz="3450">
              <a:solidFill>
                <a:srgbClr val="FFFFFF"/>
              </a:solidFill>
              <a:latin typeface="Glass Antiqu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C2C47-AA29-768E-B8B7-5A7DC4C1D6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1BD9CC-73B4-6C97-F9F6-44AE3AA758B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a:extLst>
              <a:ext uri="{FF2B5EF4-FFF2-40B4-BE49-F238E27FC236}">
                <a16:creationId xmlns:a16="http://schemas.microsoft.com/office/drawing/2014/main" id="{F1EBE0F0-52CB-4A0C-294E-198308AA191B}"/>
              </a:ext>
            </a:extLst>
          </p:cNvPr>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BE5EAF4E-4F65-253A-6C90-73500D36FD89}"/>
              </a:ext>
            </a:extLst>
          </p:cNvPr>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C64AB86C-CEDA-0675-8F71-4E0BDE783C03}"/>
              </a:ext>
            </a:extLst>
          </p:cNvPr>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a:extLst>
              <a:ext uri="{FF2B5EF4-FFF2-40B4-BE49-F238E27FC236}">
                <a16:creationId xmlns:a16="http://schemas.microsoft.com/office/drawing/2014/main" id="{001847A6-4934-8EB9-72A8-906E2811EB12}"/>
              </a:ext>
            </a:extLst>
          </p:cNvPr>
          <p:cNvGrpSpPr/>
          <p:nvPr/>
        </p:nvGrpSpPr>
        <p:grpSpPr>
          <a:xfrm>
            <a:off x="842291" y="1028700"/>
            <a:ext cx="16603419" cy="8229600"/>
            <a:chOff x="0" y="0"/>
            <a:chExt cx="4372917" cy="2167467"/>
          </a:xfrm>
        </p:grpSpPr>
        <p:sp>
          <p:nvSpPr>
            <p:cNvPr id="7" name="Freeform 7">
              <a:extLst>
                <a:ext uri="{FF2B5EF4-FFF2-40B4-BE49-F238E27FC236}">
                  <a16:creationId xmlns:a16="http://schemas.microsoft.com/office/drawing/2014/main" id="{1B8A69D0-B289-44E4-2335-1B926676E36D}"/>
                </a:ext>
              </a:extLst>
            </p:cNvPr>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a:extLst>
                <a:ext uri="{FF2B5EF4-FFF2-40B4-BE49-F238E27FC236}">
                  <a16:creationId xmlns:a16="http://schemas.microsoft.com/office/drawing/2014/main" id="{BDAA3E09-923A-3BD1-54B5-DBB5E514F2EA}"/>
                </a:ext>
              </a:extLst>
            </p:cNvPr>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a:extLst>
              <a:ext uri="{FF2B5EF4-FFF2-40B4-BE49-F238E27FC236}">
                <a16:creationId xmlns:a16="http://schemas.microsoft.com/office/drawing/2014/main" id="{772CDF6B-FE9F-86B1-0D75-03D0EC7E6508}"/>
              </a:ext>
            </a:extLst>
          </p:cNvPr>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E41023DA-E911-4183-DF1A-E70C92DBF8A7}"/>
              </a:ext>
            </a:extLst>
          </p:cNvPr>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a:extLst>
              <a:ext uri="{FF2B5EF4-FFF2-40B4-BE49-F238E27FC236}">
                <a16:creationId xmlns:a16="http://schemas.microsoft.com/office/drawing/2014/main" id="{6739B02E-D48D-7416-E402-36BA6F99EF37}"/>
              </a:ext>
            </a:extLst>
          </p:cNvPr>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5" name="Group 15">
            <a:extLst>
              <a:ext uri="{FF2B5EF4-FFF2-40B4-BE49-F238E27FC236}">
                <a16:creationId xmlns:a16="http://schemas.microsoft.com/office/drawing/2014/main" id="{90A00042-5313-8158-EF72-F84121C7D2B0}"/>
              </a:ext>
            </a:extLst>
          </p:cNvPr>
          <p:cNvGrpSpPr>
            <a:grpSpLocks noChangeAspect="1"/>
          </p:cNvGrpSpPr>
          <p:nvPr/>
        </p:nvGrpSpPr>
        <p:grpSpPr>
          <a:xfrm>
            <a:off x="7237142" y="3412499"/>
            <a:ext cx="3817521" cy="3817521"/>
            <a:chOff x="0" y="0"/>
            <a:chExt cx="19050000" cy="19050000"/>
          </a:xfrm>
        </p:grpSpPr>
        <p:sp>
          <p:nvSpPr>
            <p:cNvPr id="16" name="Freeform 16">
              <a:extLst>
                <a:ext uri="{FF2B5EF4-FFF2-40B4-BE49-F238E27FC236}">
                  <a16:creationId xmlns:a16="http://schemas.microsoft.com/office/drawing/2014/main" id="{31350158-DB97-DED1-8C0D-014B789AA98E}"/>
                </a:ext>
              </a:extLst>
            </p:cNvPr>
            <p:cNvSpPr/>
            <p:nvPr/>
          </p:nvSpPr>
          <p:spPr>
            <a:xfrm>
              <a:off x="348882" y="766744"/>
              <a:ext cx="18352235" cy="17516512"/>
            </a:xfrm>
            <a:custGeom>
              <a:avLst/>
              <a:gdLst/>
              <a:ahLst/>
              <a:cxnLst/>
              <a:rect l="l" t="t" r="r" b="b"/>
              <a:pathLst>
                <a:path w="18352235" h="17516512">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11"/>
              <a:stretch>
                <a:fillRect l="-21173" r="-21173"/>
              </a:stretch>
            </a:blipFill>
          </p:spPr>
        </p:sp>
        <p:sp>
          <p:nvSpPr>
            <p:cNvPr id="17" name="Freeform 17">
              <a:extLst>
                <a:ext uri="{FF2B5EF4-FFF2-40B4-BE49-F238E27FC236}">
                  <a16:creationId xmlns:a16="http://schemas.microsoft.com/office/drawing/2014/main" id="{E3B87251-53BF-A6E5-5BE8-D229ADDA48E5}"/>
                </a:ext>
              </a:extLst>
            </p:cNvPr>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12"/>
              <a:stretch>
                <a:fillRect/>
              </a:stretch>
            </a:blipFill>
          </p:spPr>
        </p:sp>
      </p:grpSp>
      <p:sp>
        <p:nvSpPr>
          <p:cNvPr id="21" name="TextBox 21">
            <a:extLst>
              <a:ext uri="{FF2B5EF4-FFF2-40B4-BE49-F238E27FC236}">
                <a16:creationId xmlns:a16="http://schemas.microsoft.com/office/drawing/2014/main" id="{46004A70-2B30-0EF9-8FA7-4E31FECF46CC}"/>
              </a:ext>
            </a:extLst>
          </p:cNvPr>
          <p:cNvSpPr txBox="1"/>
          <p:nvPr/>
        </p:nvSpPr>
        <p:spPr>
          <a:xfrm>
            <a:off x="5687562" y="1967297"/>
            <a:ext cx="7030880" cy="1383071"/>
          </a:xfrm>
          <a:prstGeom prst="rect">
            <a:avLst/>
          </a:prstGeom>
        </p:spPr>
        <p:txBody>
          <a:bodyPr lIns="0" tIns="0" rIns="0" bIns="0" rtlCol="0" anchor="t">
            <a:spAutoFit/>
          </a:bodyPr>
          <a:lstStyle/>
          <a:p>
            <a:pPr algn="ctr">
              <a:lnSpc>
                <a:spcPts val="10695"/>
              </a:lnSpc>
            </a:pPr>
            <a:r>
              <a:rPr lang="en-US" sz="9200" b="1">
                <a:solidFill>
                  <a:srgbClr val="000000"/>
                </a:solidFill>
                <a:latin typeface="Mak Bold"/>
                <a:sym typeface="Mak Bold"/>
              </a:rPr>
              <a:t>Content</a:t>
            </a:r>
            <a:endParaRPr lang="ro-RO" err="1"/>
          </a:p>
        </p:txBody>
      </p:sp>
      <p:grpSp>
        <p:nvGrpSpPr>
          <p:cNvPr id="25" name="Group 25">
            <a:extLst>
              <a:ext uri="{FF2B5EF4-FFF2-40B4-BE49-F238E27FC236}">
                <a16:creationId xmlns:a16="http://schemas.microsoft.com/office/drawing/2014/main" id="{F936B72B-15F9-BCB7-B241-59926DAE6AFA}"/>
              </a:ext>
            </a:extLst>
          </p:cNvPr>
          <p:cNvGrpSpPr/>
          <p:nvPr/>
        </p:nvGrpSpPr>
        <p:grpSpPr>
          <a:xfrm>
            <a:off x="7230788" y="7239400"/>
            <a:ext cx="4034071" cy="1143616"/>
            <a:chOff x="0" y="-38100"/>
            <a:chExt cx="1050666" cy="221513"/>
          </a:xfrm>
        </p:grpSpPr>
        <p:sp>
          <p:nvSpPr>
            <p:cNvPr id="26" name="Freeform 26">
              <a:extLst>
                <a:ext uri="{FF2B5EF4-FFF2-40B4-BE49-F238E27FC236}">
                  <a16:creationId xmlns:a16="http://schemas.microsoft.com/office/drawing/2014/main" id="{8690FA23-A88F-FEC4-D23F-B712368BDB88}"/>
                </a:ext>
              </a:extLst>
            </p:cNvPr>
            <p:cNvSpPr/>
            <p:nvPr/>
          </p:nvSpPr>
          <p:spPr>
            <a:xfrm>
              <a:off x="0" y="0"/>
              <a:ext cx="1050666" cy="183413"/>
            </a:xfrm>
            <a:custGeom>
              <a:avLst/>
              <a:gdLst/>
              <a:ahLst/>
              <a:cxnLst/>
              <a:rect l="l" t="t" r="r" b="b"/>
              <a:pathLst>
                <a:path w="1050666" h="183413">
                  <a:moveTo>
                    <a:pt x="0" y="0"/>
                  </a:moveTo>
                  <a:lnTo>
                    <a:pt x="1050666" y="0"/>
                  </a:lnTo>
                  <a:lnTo>
                    <a:pt x="1050666" y="183413"/>
                  </a:lnTo>
                  <a:lnTo>
                    <a:pt x="0" y="183413"/>
                  </a:lnTo>
                  <a:close/>
                </a:path>
              </a:pathLst>
            </a:custGeom>
            <a:solidFill>
              <a:srgbClr val="4D2C01"/>
            </a:solidFill>
          </p:spPr>
        </p:sp>
        <p:sp>
          <p:nvSpPr>
            <p:cNvPr id="27" name="TextBox 27">
              <a:extLst>
                <a:ext uri="{FF2B5EF4-FFF2-40B4-BE49-F238E27FC236}">
                  <a16:creationId xmlns:a16="http://schemas.microsoft.com/office/drawing/2014/main" id="{E24D354A-9D44-3EBE-DBA8-9DB6E12825A8}"/>
                </a:ext>
              </a:extLst>
            </p:cNvPr>
            <p:cNvSpPr txBox="1"/>
            <p:nvPr/>
          </p:nvSpPr>
          <p:spPr>
            <a:xfrm>
              <a:off x="0" y="-38100"/>
              <a:ext cx="1050666" cy="221513"/>
            </a:xfrm>
            <a:prstGeom prst="rect">
              <a:avLst/>
            </a:prstGeom>
          </p:spPr>
          <p:txBody>
            <a:bodyPr lIns="50800" tIns="50800" rIns="50800" bIns="50800" rtlCol="0" anchor="ctr"/>
            <a:lstStyle/>
            <a:p>
              <a:pPr algn="ctr">
                <a:lnSpc>
                  <a:spcPts val="2659"/>
                </a:lnSpc>
              </a:pPr>
              <a:endParaRPr/>
            </a:p>
          </p:txBody>
        </p:sp>
      </p:grpSp>
      <p:sp>
        <p:nvSpPr>
          <p:cNvPr id="32" name="TextBox 32">
            <a:extLst>
              <a:ext uri="{FF2B5EF4-FFF2-40B4-BE49-F238E27FC236}">
                <a16:creationId xmlns:a16="http://schemas.microsoft.com/office/drawing/2014/main" id="{0B050346-051B-EE65-A4EF-50210E57A2FF}"/>
              </a:ext>
            </a:extLst>
          </p:cNvPr>
          <p:cNvSpPr txBox="1"/>
          <p:nvPr/>
        </p:nvSpPr>
        <p:spPr>
          <a:xfrm>
            <a:off x="7200114" y="7559034"/>
            <a:ext cx="4082078" cy="573875"/>
          </a:xfrm>
          <a:prstGeom prst="rect">
            <a:avLst/>
          </a:prstGeom>
        </p:spPr>
        <p:txBody>
          <a:bodyPr wrap="square" lIns="0" tIns="0" rIns="0" bIns="0" rtlCol="0" anchor="t">
            <a:spAutoFit/>
          </a:bodyPr>
          <a:lstStyle/>
          <a:p>
            <a:pPr algn="ctr">
              <a:lnSpc>
                <a:spcPts val="4899"/>
              </a:lnSpc>
            </a:pPr>
            <a:r>
              <a:rPr lang="en-US" sz="3450" dirty="0">
                <a:solidFill>
                  <a:srgbClr val="FFFFFF"/>
                </a:solidFill>
                <a:latin typeface="Glass Antiqua"/>
              </a:rPr>
              <a:t>Paper </a:t>
            </a:r>
            <a:r>
              <a:rPr lang="en-US" sz="3450" dirty="0" err="1">
                <a:solidFill>
                  <a:srgbClr val="FFFFFF"/>
                </a:solidFill>
                <a:latin typeface="Glass Antiqua"/>
              </a:rPr>
              <a:t>Comparasion</a:t>
            </a:r>
          </a:p>
        </p:txBody>
      </p:sp>
    </p:spTree>
    <p:extLst>
      <p:ext uri="{BB962C8B-B14F-4D97-AF65-F5344CB8AC3E}">
        <p14:creationId xmlns:p14="http://schemas.microsoft.com/office/powerpoint/2010/main" val="657682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842291" y="1028700"/>
            <a:ext cx="16603419" cy="8229600"/>
            <a:chOff x="0" y="0"/>
            <a:chExt cx="4372917" cy="2167467"/>
          </a:xfrm>
        </p:grpSpPr>
        <p:sp>
          <p:nvSpPr>
            <p:cNvPr id="7" name="Freeform 7"/>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1770270" y="3170518"/>
            <a:ext cx="14577098" cy="5716565"/>
          </a:xfrm>
          <a:prstGeom prst="rect">
            <a:avLst/>
          </a:prstGeom>
        </p:spPr>
        <p:txBody>
          <a:bodyPr lIns="0" tIns="0" rIns="0" bIns="0" rtlCol="0" anchor="t">
            <a:spAutoFit/>
          </a:bodyPr>
          <a:lstStyle/>
          <a:p>
            <a:pPr marL="457200" indent="-457200" algn="just">
              <a:buFont typeface="Arial"/>
              <a:buChar char="•"/>
            </a:pPr>
            <a:r>
              <a:rPr lang="en-US" sz="3350" dirty="0">
                <a:solidFill>
                  <a:srgbClr val="000000"/>
                </a:solidFill>
                <a:latin typeface="Glass Antiqua"/>
                <a:ea typeface="+mn-lt"/>
                <a:cs typeface="+mn-lt"/>
                <a:sym typeface="Glass Antiqua"/>
              </a:rPr>
              <a:t>In the domain of Natural Language Processing (NLP), authorship identification represents a compelling and intricate challenge. </a:t>
            </a:r>
            <a:endParaRPr lang="ro-RO" sz="3350" dirty="0">
              <a:solidFill>
                <a:srgbClr val="000000"/>
              </a:solidFill>
              <a:latin typeface="Glass Antiqua"/>
              <a:ea typeface="+mn-lt"/>
              <a:cs typeface="+mn-lt"/>
            </a:endParaRPr>
          </a:p>
          <a:p>
            <a:pPr marL="457200" indent="-457200" algn="just">
              <a:buFont typeface="Arial"/>
              <a:buChar char="•"/>
            </a:pPr>
            <a:endParaRPr lang="en-US" sz="3350">
              <a:solidFill>
                <a:srgbClr val="000000"/>
              </a:solidFill>
              <a:latin typeface="Glass Antiqua"/>
              <a:ea typeface="+mn-lt"/>
              <a:cs typeface="+mn-lt"/>
              <a:sym typeface="Glass Antiqua"/>
            </a:endParaRPr>
          </a:p>
          <a:p>
            <a:pPr marL="457200" indent="-457200" algn="just">
              <a:buFont typeface="Arial"/>
              <a:buChar char="•"/>
            </a:pPr>
            <a:r>
              <a:rPr lang="en-US" sz="3350" dirty="0">
                <a:solidFill>
                  <a:srgbClr val="000000"/>
                </a:solidFill>
                <a:latin typeface="Glass Antiqua"/>
                <a:ea typeface="+mn-lt"/>
                <a:cs typeface="+mn-lt"/>
                <a:sym typeface="Glass Antiqua"/>
              </a:rPr>
              <a:t>For this project, we have opted to explore Romanian poetry, renowned for its rich, expressive, and nuanced language, which provides an excellent case study for this type of textual analysis. </a:t>
            </a:r>
            <a:endParaRPr lang="ro-RO" sz="3350" dirty="0">
              <a:solidFill>
                <a:srgbClr val="000000"/>
              </a:solidFill>
              <a:latin typeface="Glass Antiqua"/>
              <a:ea typeface="+mn-lt"/>
              <a:cs typeface="+mn-lt"/>
            </a:endParaRPr>
          </a:p>
          <a:p>
            <a:pPr marL="457200" indent="-457200" algn="just">
              <a:buFont typeface="Arial"/>
              <a:buChar char="•"/>
            </a:pPr>
            <a:endParaRPr lang="en-US" sz="3350">
              <a:solidFill>
                <a:srgbClr val="000000"/>
              </a:solidFill>
              <a:latin typeface="Glass Antiqua"/>
              <a:ea typeface="+mn-lt"/>
              <a:cs typeface="+mn-lt"/>
              <a:sym typeface="Glass Antiqua"/>
            </a:endParaRPr>
          </a:p>
          <a:p>
            <a:pPr marL="457200" indent="-457200" algn="just">
              <a:buFont typeface="Arial"/>
              <a:buChar char="•"/>
            </a:pPr>
            <a:r>
              <a:rPr lang="en-US" sz="3350" dirty="0">
                <a:solidFill>
                  <a:srgbClr val="000000"/>
                </a:solidFill>
                <a:latin typeface="Glass Antiqua"/>
                <a:ea typeface="+mn-lt"/>
                <a:cs typeface="+mn-lt"/>
                <a:sym typeface="Glass Antiqua"/>
              </a:rPr>
              <a:t>Our objective was to investigate the efficacy of various NLP techniques in discerning distinct poetic styles, thereby determining how effectively these methods can attribute a given text to its rightful author based on linguistic patterns and stylistic features.</a:t>
            </a:r>
            <a:endParaRPr lang="ro-RO" sz="3350" dirty="0">
              <a:latin typeface="Glass Antiqua"/>
              <a:ea typeface="+mn-lt"/>
              <a:cs typeface="+mn-lt"/>
            </a:endParaRPr>
          </a:p>
          <a:p>
            <a:pPr algn="just">
              <a:lnSpc>
                <a:spcPts val="4759"/>
              </a:lnSpc>
            </a:pPr>
            <a:endParaRPr lang="en-US" sz="3350">
              <a:solidFill>
                <a:srgbClr val="000000"/>
              </a:solidFill>
              <a:latin typeface="Glass Antiqua"/>
              <a:ea typeface="Glass Antiqua"/>
              <a:cs typeface="Glass Antiqua"/>
            </a:endParaRPr>
          </a:p>
        </p:txBody>
      </p:sp>
      <p:sp>
        <p:nvSpPr>
          <p:cNvPr id="13" name="TextBox 13"/>
          <p:cNvSpPr txBox="1"/>
          <p:nvPr/>
        </p:nvSpPr>
        <p:spPr>
          <a:xfrm>
            <a:off x="4453192" y="1789537"/>
            <a:ext cx="9381616" cy="1383071"/>
          </a:xfrm>
          <a:prstGeom prst="rect">
            <a:avLst/>
          </a:prstGeom>
        </p:spPr>
        <p:txBody>
          <a:bodyPr lIns="0" tIns="0" rIns="0" bIns="0" rtlCol="0" anchor="t">
            <a:spAutoFit/>
          </a:bodyPr>
          <a:lstStyle/>
          <a:p>
            <a:pPr algn="ctr">
              <a:lnSpc>
                <a:spcPts val="10695"/>
              </a:lnSpc>
            </a:pPr>
            <a:r>
              <a:rPr lang="en-US" sz="9200" b="1" dirty="0">
                <a:solidFill>
                  <a:srgbClr val="000000"/>
                </a:solidFill>
                <a:latin typeface="Mak Bold"/>
                <a:sym typeface="Mak Bold"/>
              </a:rPr>
              <a:t>Introduction</a:t>
            </a:r>
            <a:endParaRPr lang="ro-RO" dirty="0" err="1"/>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842291" y="1028700"/>
            <a:ext cx="16603419" cy="8229600"/>
            <a:chOff x="0" y="0"/>
            <a:chExt cx="4372917" cy="2167467"/>
          </a:xfrm>
        </p:grpSpPr>
        <p:sp>
          <p:nvSpPr>
            <p:cNvPr id="7" name="Freeform 7"/>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2" name="Group 12"/>
          <p:cNvGrpSpPr/>
          <p:nvPr/>
        </p:nvGrpSpPr>
        <p:grpSpPr>
          <a:xfrm>
            <a:off x="1975116" y="3199734"/>
            <a:ext cx="4984759" cy="4956647"/>
            <a:chOff x="0" y="0"/>
            <a:chExt cx="3216986" cy="3198843"/>
          </a:xfrm>
        </p:grpSpPr>
        <p:sp>
          <p:nvSpPr>
            <p:cNvPr id="13" name="Freeform 13"/>
            <p:cNvSpPr/>
            <p:nvPr/>
          </p:nvSpPr>
          <p:spPr>
            <a:xfrm>
              <a:off x="1864" y="0"/>
              <a:ext cx="3218932" cy="3201383"/>
            </a:xfrm>
            <a:custGeom>
              <a:avLst/>
              <a:gdLst/>
              <a:ahLst/>
              <a:cxnLst/>
              <a:rect l="l" t="t" r="r" b="b"/>
              <a:pathLst>
                <a:path w="3218932" h="3201383">
                  <a:moveTo>
                    <a:pt x="5591" y="299967"/>
                  </a:moveTo>
                  <a:cubicBezTo>
                    <a:pt x="20502" y="401955"/>
                    <a:pt x="24230" y="503944"/>
                    <a:pt x="26094" y="607132"/>
                  </a:cubicBezTo>
                  <a:cubicBezTo>
                    <a:pt x="35413" y="979091"/>
                    <a:pt x="31685" y="1351049"/>
                    <a:pt x="26094" y="1723008"/>
                  </a:cubicBezTo>
                  <a:cubicBezTo>
                    <a:pt x="20502" y="2096166"/>
                    <a:pt x="13047" y="2469324"/>
                    <a:pt x="13047" y="2843683"/>
                  </a:cubicBezTo>
                  <a:cubicBezTo>
                    <a:pt x="13047" y="2847282"/>
                    <a:pt x="13047" y="2850882"/>
                    <a:pt x="11183" y="2854482"/>
                  </a:cubicBezTo>
                  <a:cubicBezTo>
                    <a:pt x="16774" y="2855681"/>
                    <a:pt x="22366" y="2858081"/>
                    <a:pt x="27957" y="2860481"/>
                  </a:cubicBezTo>
                  <a:cubicBezTo>
                    <a:pt x="35413" y="2864080"/>
                    <a:pt x="41004" y="2870080"/>
                    <a:pt x="48460" y="2876079"/>
                  </a:cubicBezTo>
                  <a:cubicBezTo>
                    <a:pt x="65234" y="2889278"/>
                    <a:pt x="82009" y="2902476"/>
                    <a:pt x="96919" y="2915675"/>
                  </a:cubicBezTo>
                  <a:cubicBezTo>
                    <a:pt x="113694" y="2931273"/>
                    <a:pt x="130469" y="2945671"/>
                    <a:pt x="147243" y="2961269"/>
                  </a:cubicBezTo>
                  <a:cubicBezTo>
                    <a:pt x="154698" y="2968469"/>
                    <a:pt x="162154" y="2975668"/>
                    <a:pt x="169609" y="2981667"/>
                  </a:cubicBezTo>
                  <a:cubicBezTo>
                    <a:pt x="175201" y="2986467"/>
                    <a:pt x="184520" y="2988866"/>
                    <a:pt x="190111" y="2992466"/>
                  </a:cubicBezTo>
                  <a:cubicBezTo>
                    <a:pt x="208750" y="3002065"/>
                    <a:pt x="229252" y="3011664"/>
                    <a:pt x="247890" y="3021263"/>
                  </a:cubicBezTo>
                  <a:cubicBezTo>
                    <a:pt x="266529" y="3030862"/>
                    <a:pt x="285167" y="3039261"/>
                    <a:pt x="307533" y="3045260"/>
                  </a:cubicBezTo>
                  <a:cubicBezTo>
                    <a:pt x="357857" y="3059659"/>
                    <a:pt x="406317" y="3075257"/>
                    <a:pt x="456640" y="3089655"/>
                  </a:cubicBezTo>
                  <a:cubicBezTo>
                    <a:pt x="484598" y="3098054"/>
                    <a:pt x="512556" y="3105253"/>
                    <a:pt x="542377" y="3113653"/>
                  </a:cubicBezTo>
                  <a:cubicBezTo>
                    <a:pt x="544241" y="3114853"/>
                    <a:pt x="549832" y="3113653"/>
                    <a:pt x="551696" y="3113653"/>
                  </a:cubicBezTo>
                  <a:lnTo>
                    <a:pt x="562879" y="3113653"/>
                  </a:lnTo>
                  <a:lnTo>
                    <a:pt x="564743" y="3114853"/>
                  </a:lnTo>
                  <a:cubicBezTo>
                    <a:pt x="568471" y="3108853"/>
                    <a:pt x="572198" y="3104054"/>
                    <a:pt x="577790" y="3098054"/>
                  </a:cubicBezTo>
                  <a:cubicBezTo>
                    <a:pt x="583381" y="3093255"/>
                    <a:pt x="587109" y="3084856"/>
                    <a:pt x="600156" y="3084856"/>
                  </a:cubicBezTo>
                  <a:cubicBezTo>
                    <a:pt x="600156" y="3084856"/>
                    <a:pt x="602020" y="3084856"/>
                    <a:pt x="602020" y="3083656"/>
                  </a:cubicBezTo>
                  <a:cubicBezTo>
                    <a:pt x="607611" y="3077657"/>
                    <a:pt x="616930" y="3076457"/>
                    <a:pt x="628113" y="3075257"/>
                  </a:cubicBezTo>
                  <a:cubicBezTo>
                    <a:pt x="639297" y="3074057"/>
                    <a:pt x="648616" y="3070457"/>
                    <a:pt x="657935" y="3068057"/>
                  </a:cubicBezTo>
                  <a:cubicBezTo>
                    <a:pt x="659799" y="3068057"/>
                    <a:pt x="659799" y="3066858"/>
                    <a:pt x="661663" y="3066858"/>
                  </a:cubicBezTo>
                  <a:cubicBezTo>
                    <a:pt x="674709" y="3069257"/>
                    <a:pt x="684029" y="3063258"/>
                    <a:pt x="695212" y="3060859"/>
                  </a:cubicBezTo>
                  <a:lnTo>
                    <a:pt x="697076" y="3060859"/>
                  </a:lnTo>
                  <a:cubicBezTo>
                    <a:pt x="708259" y="3060859"/>
                    <a:pt x="717578" y="3057259"/>
                    <a:pt x="728761" y="3056059"/>
                  </a:cubicBezTo>
                  <a:cubicBezTo>
                    <a:pt x="738080" y="3054859"/>
                    <a:pt x="747399" y="3054859"/>
                    <a:pt x="756718" y="3051259"/>
                  </a:cubicBezTo>
                  <a:cubicBezTo>
                    <a:pt x="766038" y="3047660"/>
                    <a:pt x="777221" y="3045260"/>
                    <a:pt x="786540" y="3042860"/>
                  </a:cubicBezTo>
                  <a:cubicBezTo>
                    <a:pt x="795859" y="3040461"/>
                    <a:pt x="805178" y="3039261"/>
                    <a:pt x="814497" y="3036861"/>
                  </a:cubicBezTo>
                  <a:lnTo>
                    <a:pt x="823817" y="3036861"/>
                  </a:lnTo>
                  <a:cubicBezTo>
                    <a:pt x="833136" y="3036861"/>
                    <a:pt x="840591" y="3036861"/>
                    <a:pt x="848046" y="3033262"/>
                  </a:cubicBezTo>
                  <a:lnTo>
                    <a:pt x="851774" y="3033262"/>
                  </a:lnTo>
                  <a:cubicBezTo>
                    <a:pt x="861093" y="3033262"/>
                    <a:pt x="872276" y="3034461"/>
                    <a:pt x="881596" y="3034461"/>
                  </a:cubicBezTo>
                  <a:lnTo>
                    <a:pt x="889051" y="3034461"/>
                  </a:lnTo>
                  <a:cubicBezTo>
                    <a:pt x="898370" y="3033262"/>
                    <a:pt x="902098" y="3038061"/>
                    <a:pt x="907689" y="3040461"/>
                  </a:cubicBezTo>
                  <a:cubicBezTo>
                    <a:pt x="917008" y="3047660"/>
                    <a:pt x="928192" y="3048860"/>
                    <a:pt x="943102" y="3047660"/>
                  </a:cubicBezTo>
                  <a:cubicBezTo>
                    <a:pt x="956149" y="3046460"/>
                    <a:pt x="967332" y="3045260"/>
                    <a:pt x="980379" y="3045260"/>
                  </a:cubicBezTo>
                  <a:cubicBezTo>
                    <a:pt x="985971" y="3045260"/>
                    <a:pt x="993426" y="3046460"/>
                    <a:pt x="999017" y="3047660"/>
                  </a:cubicBezTo>
                  <a:cubicBezTo>
                    <a:pt x="1004609" y="3048860"/>
                    <a:pt x="1008337" y="3050060"/>
                    <a:pt x="1013928" y="3051259"/>
                  </a:cubicBezTo>
                  <a:lnTo>
                    <a:pt x="1019520" y="3054859"/>
                  </a:lnTo>
                  <a:cubicBezTo>
                    <a:pt x="1019520" y="3054859"/>
                    <a:pt x="1021384" y="3058459"/>
                    <a:pt x="1023247" y="3059659"/>
                  </a:cubicBezTo>
                  <a:cubicBezTo>
                    <a:pt x="1026975" y="3060859"/>
                    <a:pt x="1030703" y="3060859"/>
                    <a:pt x="1032567" y="3062058"/>
                  </a:cubicBezTo>
                  <a:lnTo>
                    <a:pt x="1034430" y="3063258"/>
                  </a:lnTo>
                  <a:cubicBezTo>
                    <a:pt x="1043750" y="3059659"/>
                    <a:pt x="1047477" y="3065658"/>
                    <a:pt x="1053069" y="3066858"/>
                  </a:cubicBezTo>
                  <a:cubicBezTo>
                    <a:pt x="1060524" y="3069257"/>
                    <a:pt x="1066116" y="3071657"/>
                    <a:pt x="1073571" y="3075257"/>
                  </a:cubicBezTo>
                  <a:cubicBezTo>
                    <a:pt x="1073571" y="3074057"/>
                    <a:pt x="1073571" y="3072857"/>
                    <a:pt x="1075435" y="3071657"/>
                  </a:cubicBezTo>
                  <a:cubicBezTo>
                    <a:pt x="1086618" y="3072857"/>
                    <a:pt x="1099665" y="3072857"/>
                    <a:pt x="1110848" y="3077657"/>
                  </a:cubicBezTo>
                  <a:cubicBezTo>
                    <a:pt x="1112712" y="3075257"/>
                    <a:pt x="1116439" y="3072857"/>
                    <a:pt x="1120167" y="3070457"/>
                  </a:cubicBezTo>
                  <a:cubicBezTo>
                    <a:pt x="1120167" y="3070457"/>
                    <a:pt x="1120167" y="3069257"/>
                    <a:pt x="1122031" y="3069257"/>
                  </a:cubicBezTo>
                  <a:cubicBezTo>
                    <a:pt x="1131350" y="3068057"/>
                    <a:pt x="1136941" y="3064458"/>
                    <a:pt x="1138805" y="3058459"/>
                  </a:cubicBezTo>
                  <a:cubicBezTo>
                    <a:pt x="1140669" y="3056059"/>
                    <a:pt x="1140669" y="3053659"/>
                    <a:pt x="1140669" y="3052459"/>
                  </a:cubicBezTo>
                  <a:cubicBezTo>
                    <a:pt x="1148125" y="3050060"/>
                    <a:pt x="1153716" y="3047660"/>
                    <a:pt x="1161171" y="3045260"/>
                  </a:cubicBezTo>
                  <a:lnTo>
                    <a:pt x="1161171" y="3042860"/>
                  </a:lnTo>
                  <a:cubicBezTo>
                    <a:pt x="1155580" y="3036861"/>
                    <a:pt x="1155580" y="3035661"/>
                    <a:pt x="1164899" y="3033262"/>
                  </a:cubicBezTo>
                  <a:cubicBezTo>
                    <a:pt x="1166763" y="3032062"/>
                    <a:pt x="1166763" y="3030862"/>
                    <a:pt x="1168627" y="3030862"/>
                  </a:cubicBezTo>
                  <a:cubicBezTo>
                    <a:pt x="1172354" y="3029662"/>
                    <a:pt x="1176082" y="3028462"/>
                    <a:pt x="1177946" y="3027262"/>
                  </a:cubicBezTo>
                  <a:cubicBezTo>
                    <a:pt x="1177946" y="3027262"/>
                    <a:pt x="1177946" y="3028462"/>
                    <a:pt x="1179810" y="3028462"/>
                  </a:cubicBezTo>
                  <a:lnTo>
                    <a:pt x="1179810" y="3026062"/>
                  </a:lnTo>
                  <a:cubicBezTo>
                    <a:pt x="1190993" y="3023663"/>
                    <a:pt x="1202176" y="3021263"/>
                    <a:pt x="1213359" y="3017663"/>
                  </a:cubicBezTo>
                  <a:cubicBezTo>
                    <a:pt x="1218950" y="3015263"/>
                    <a:pt x="1224542" y="3014064"/>
                    <a:pt x="1231997" y="3016463"/>
                  </a:cubicBezTo>
                  <a:cubicBezTo>
                    <a:pt x="1235725" y="3017663"/>
                    <a:pt x="1239453" y="3016463"/>
                    <a:pt x="1243180" y="3015263"/>
                  </a:cubicBezTo>
                  <a:cubicBezTo>
                    <a:pt x="1252500" y="3012864"/>
                    <a:pt x="1261819" y="3011664"/>
                    <a:pt x="1271138" y="3009264"/>
                  </a:cubicBezTo>
                  <a:cubicBezTo>
                    <a:pt x="1278593" y="3008064"/>
                    <a:pt x="1284185" y="3005665"/>
                    <a:pt x="1291640" y="3003265"/>
                  </a:cubicBezTo>
                  <a:cubicBezTo>
                    <a:pt x="1291640" y="3003265"/>
                    <a:pt x="1293504" y="3000865"/>
                    <a:pt x="1291640" y="2999665"/>
                  </a:cubicBezTo>
                  <a:cubicBezTo>
                    <a:pt x="1291640" y="2998465"/>
                    <a:pt x="1289776" y="2996066"/>
                    <a:pt x="1289776" y="2994866"/>
                  </a:cubicBezTo>
                  <a:cubicBezTo>
                    <a:pt x="1295368" y="2992466"/>
                    <a:pt x="1299096" y="2990066"/>
                    <a:pt x="1302823" y="2990066"/>
                  </a:cubicBezTo>
                  <a:cubicBezTo>
                    <a:pt x="1308415" y="2988866"/>
                    <a:pt x="1315870" y="2988866"/>
                    <a:pt x="1323325" y="2987666"/>
                  </a:cubicBezTo>
                  <a:cubicBezTo>
                    <a:pt x="1328917" y="2976868"/>
                    <a:pt x="1340100" y="2974468"/>
                    <a:pt x="1353147" y="2978068"/>
                  </a:cubicBezTo>
                  <a:lnTo>
                    <a:pt x="1356875" y="2975668"/>
                  </a:lnTo>
                  <a:cubicBezTo>
                    <a:pt x="1358738" y="2976868"/>
                    <a:pt x="1358738" y="2976868"/>
                    <a:pt x="1358738" y="2978068"/>
                  </a:cubicBezTo>
                  <a:cubicBezTo>
                    <a:pt x="1364330" y="2975668"/>
                    <a:pt x="1369921" y="2973268"/>
                    <a:pt x="1375513" y="2972068"/>
                  </a:cubicBezTo>
                  <a:cubicBezTo>
                    <a:pt x="1381104" y="2969669"/>
                    <a:pt x="1386696" y="2967269"/>
                    <a:pt x="1394151" y="2969669"/>
                  </a:cubicBezTo>
                  <a:cubicBezTo>
                    <a:pt x="1394151" y="2963669"/>
                    <a:pt x="1399743" y="2963669"/>
                    <a:pt x="1405334" y="2964869"/>
                  </a:cubicBezTo>
                  <a:cubicBezTo>
                    <a:pt x="1409062" y="2964869"/>
                    <a:pt x="1414654" y="2963669"/>
                    <a:pt x="1418381" y="2962470"/>
                  </a:cubicBezTo>
                  <a:cubicBezTo>
                    <a:pt x="1420245" y="2962470"/>
                    <a:pt x="1423973" y="2961269"/>
                    <a:pt x="1425837" y="2962470"/>
                  </a:cubicBezTo>
                  <a:cubicBezTo>
                    <a:pt x="1433292" y="2966069"/>
                    <a:pt x="1444475" y="2967269"/>
                    <a:pt x="1451930" y="2973268"/>
                  </a:cubicBezTo>
                  <a:cubicBezTo>
                    <a:pt x="1457522" y="2978068"/>
                    <a:pt x="1466841" y="2980467"/>
                    <a:pt x="1470569" y="2987666"/>
                  </a:cubicBezTo>
                  <a:cubicBezTo>
                    <a:pt x="1472432" y="2990066"/>
                    <a:pt x="1479888" y="2992466"/>
                    <a:pt x="1483615" y="2993666"/>
                  </a:cubicBezTo>
                  <a:cubicBezTo>
                    <a:pt x="1483615" y="2993666"/>
                    <a:pt x="1485479" y="2993666"/>
                    <a:pt x="1487343" y="2994866"/>
                  </a:cubicBezTo>
                  <a:cubicBezTo>
                    <a:pt x="1489207" y="2998465"/>
                    <a:pt x="1494799" y="2997265"/>
                    <a:pt x="1498526" y="2996066"/>
                  </a:cubicBezTo>
                  <a:cubicBezTo>
                    <a:pt x="1502254" y="2996066"/>
                    <a:pt x="1505982" y="2994866"/>
                    <a:pt x="1507845" y="2998465"/>
                  </a:cubicBezTo>
                  <a:cubicBezTo>
                    <a:pt x="1507845" y="2999665"/>
                    <a:pt x="1513437" y="3000865"/>
                    <a:pt x="1515301" y="3002065"/>
                  </a:cubicBezTo>
                  <a:cubicBezTo>
                    <a:pt x="1520892" y="3004465"/>
                    <a:pt x="1526484" y="3006865"/>
                    <a:pt x="1530211" y="3009264"/>
                  </a:cubicBezTo>
                  <a:cubicBezTo>
                    <a:pt x="1532075" y="3010464"/>
                    <a:pt x="1533939" y="3011664"/>
                    <a:pt x="1533939" y="3012864"/>
                  </a:cubicBezTo>
                  <a:cubicBezTo>
                    <a:pt x="1533939" y="3016463"/>
                    <a:pt x="1539531" y="3018863"/>
                    <a:pt x="1545122" y="3018863"/>
                  </a:cubicBezTo>
                  <a:cubicBezTo>
                    <a:pt x="1552578" y="3020063"/>
                    <a:pt x="1558169" y="3020063"/>
                    <a:pt x="1565624" y="3021263"/>
                  </a:cubicBezTo>
                  <a:cubicBezTo>
                    <a:pt x="1567488" y="3021263"/>
                    <a:pt x="1567488" y="3023663"/>
                    <a:pt x="1569352" y="3023663"/>
                  </a:cubicBezTo>
                  <a:cubicBezTo>
                    <a:pt x="1571216" y="3026062"/>
                    <a:pt x="1573080" y="3029662"/>
                    <a:pt x="1580535" y="3027262"/>
                  </a:cubicBezTo>
                  <a:cubicBezTo>
                    <a:pt x="1584263" y="3026062"/>
                    <a:pt x="1595446" y="3028462"/>
                    <a:pt x="1597310" y="3030862"/>
                  </a:cubicBezTo>
                  <a:cubicBezTo>
                    <a:pt x="1601037" y="3039261"/>
                    <a:pt x="1614084" y="3039261"/>
                    <a:pt x="1623403" y="3041660"/>
                  </a:cubicBezTo>
                  <a:cubicBezTo>
                    <a:pt x="1625267" y="3041660"/>
                    <a:pt x="1627131" y="3041660"/>
                    <a:pt x="1627131" y="3042860"/>
                  </a:cubicBezTo>
                  <a:cubicBezTo>
                    <a:pt x="1632723" y="3047660"/>
                    <a:pt x="1640178" y="3048860"/>
                    <a:pt x="1647633" y="3051259"/>
                  </a:cubicBezTo>
                  <a:cubicBezTo>
                    <a:pt x="1655089" y="3053659"/>
                    <a:pt x="1662544" y="3058459"/>
                    <a:pt x="1669999" y="3063258"/>
                  </a:cubicBezTo>
                  <a:lnTo>
                    <a:pt x="1679318" y="3069257"/>
                  </a:lnTo>
                  <a:cubicBezTo>
                    <a:pt x="1681182" y="3070457"/>
                    <a:pt x="1683046" y="3070457"/>
                    <a:pt x="1684910" y="3070457"/>
                  </a:cubicBezTo>
                  <a:cubicBezTo>
                    <a:pt x="1690502" y="3070457"/>
                    <a:pt x="1696093" y="3069257"/>
                    <a:pt x="1699821" y="3072857"/>
                  </a:cubicBezTo>
                  <a:cubicBezTo>
                    <a:pt x="1699821" y="3072857"/>
                    <a:pt x="1701685" y="3074057"/>
                    <a:pt x="1703549" y="3074057"/>
                  </a:cubicBezTo>
                  <a:cubicBezTo>
                    <a:pt x="1718459" y="3072857"/>
                    <a:pt x="1727778" y="3078856"/>
                    <a:pt x="1737098" y="3084856"/>
                  </a:cubicBezTo>
                  <a:cubicBezTo>
                    <a:pt x="1740825" y="3087255"/>
                    <a:pt x="1748281" y="3088455"/>
                    <a:pt x="1752008" y="3088455"/>
                  </a:cubicBezTo>
                  <a:cubicBezTo>
                    <a:pt x="1763191" y="3090855"/>
                    <a:pt x="1776238" y="3092055"/>
                    <a:pt x="1785558" y="3096854"/>
                  </a:cubicBezTo>
                  <a:cubicBezTo>
                    <a:pt x="1791149" y="3099254"/>
                    <a:pt x="1798604" y="3102854"/>
                    <a:pt x="1804196" y="3102854"/>
                  </a:cubicBezTo>
                  <a:cubicBezTo>
                    <a:pt x="1813515" y="3102854"/>
                    <a:pt x="1817243" y="3107653"/>
                    <a:pt x="1820970" y="3111253"/>
                  </a:cubicBezTo>
                  <a:cubicBezTo>
                    <a:pt x="1832154" y="3112452"/>
                    <a:pt x="1843336" y="3112452"/>
                    <a:pt x="1848928" y="3119652"/>
                  </a:cubicBezTo>
                  <a:cubicBezTo>
                    <a:pt x="1848928" y="3120852"/>
                    <a:pt x="1850792" y="3120852"/>
                    <a:pt x="1852656" y="3120852"/>
                  </a:cubicBezTo>
                  <a:cubicBezTo>
                    <a:pt x="1860111" y="3122052"/>
                    <a:pt x="1867566" y="3123251"/>
                    <a:pt x="1875022" y="3125651"/>
                  </a:cubicBezTo>
                  <a:cubicBezTo>
                    <a:pt x="1878749" y="3126851"/>
                    <a:pt x="1882477" y="3129251"/>
                    <a:pt x="1888069" y="3131651"/>
                  </a:cubicBezTo>
                  <a:cubicBezTo>
                    <a:pt x="1889932" y="3131651"/>
                    <a:pt x="1889932" y="3132850"/>
                    <a:pt x="1891796" y="3132850"/>
                  </a:cubicBezTo>
                  <a:cubicBezTo>
                    <a:pt x="1904843" y="3132850"/>
                    <a:pt x="1908571" y="3138850"/>
                    <a:pt x="1916026" y="3143649"/>
                  </a:cubicBezTo>
                  <a:cubicBezTo>
                    <a:pt x="1927209" y="3149648"/>
                    <a:pt x="1940256" y="3155648"/>
                    <a:pt x="1949575" y="3162847"/>
                  </a:cubicBezTo>
                  <a:cubicBezTo>
                    <a:pt x="1955167" y="3167646"/>
                    <a:pt x="1964486" y="3170046"/>
                    <a:pt x="1970077" y="3172446"/>
                  </a:cubicBezTo>
                  <a:lnTo>
                    <a:pt x="1981260" y="3176046"/>
                  </a:lnTo>
                  <a:cubicBezTo>
                    <a:pt x="1984988" y="3178445"/>
                    <a:pt x="1988716" y="3180845"/>
                    <a:pt x="1994307" y="3183245"/>
                  </a:cubicBezTo>
                  <a:cubicBezTo>
                    <a:pt x="1999899" y="3184445"/>
                    <a:pt x="2001763" y="3189244"/>
                    <a:pt x="2009218" y="3188044"/>
                  </a:cubicBezTo>
                  <a:cubicBezTo>
                    <a:pt x="2012946" y="3188044"/>
                    <a:pt x="2016673" y="3189244"/>
                    <a:pt x="2020401" y="3190444"/>
                  </a:cubicBezTo>
                  <a:cubicBezTo>
                    <a:pt x="2025993" y="3192844"/>
                    <a:pt x="2027856" y="3195243"/>
                    <a:pt x="2035312" y="3195243"/>
                  </a:cubicBezTo>
                  <a:cubicBezTo>
                    <a:pt x="2039040" y="3195243"/>
                    <a:pt x="2042767" y="3197643"/>
                    <a:pt x="2044631" y="3198843"/>
                  </a:cubicBezTo>
                  <a:cubicBezTo>
                    <a:pt x="2053950" y="3201383"/>
                    <a:pt x="2063269" y="3201383"/>
                    <a:pt x="2068861" y="3194044"/>
                  </a:cubicBezTo>
                  <a:lnTo>
                    <a:pt x="2070725" y="3192844"/>
                  </a:lnTo>
                  <a:cubicBezTo>
                    <a:pt x="2078180" y="3195243"/>
                    <a:pt x="2078180" y="3190444"/>
                    <a:pt x="2080044" y="3188044"/>
                  </a:cubicBezTo>
                  <a:cubicBezTo>
                    <a:pt x="2081908" y="3186844"/>
                    <a:pt x="2085636" y="3185645"/>
                    <a:pt x="2087499" y="3184445"/>
                  </a:cubicBezTo>
                  <a:cubicBezTo>
                    <a:pt x="2091227" y="3182045"/>
                    <a:pt x="2094955" y="3180845"/>
                    <a:pt x="2100546" y="3178445"/>
                  </a:cubicBezTo>
                  <a:cubicBezTo>
                    <a:pt x="2102410" y="3177245"/>
                    <a:pt x="2106138" y="3176046"/>
                    <a:pt x="2108002" y="3176046"/>
                  </a:cubicBezTo>
                  <a:cubicBezTo>
                    <a:pt x="2117321" y="3176046"/>
                    <a:pt x="2122912" y="3173646"/>
                    <a:pt x="2130368" y="3168846"/>
                  </a:cubicBezTo>
                  <a:cubicBezTo>
                    <a:pt x="2135959" y="3165247"/>
                    <a:pt x="2145278" y="3162847"/>
                    <a:pt x="2152734" y="3160447"/>
                  </a:cubicBezTo>
                  <a:cubicBezTo>
                    <a:pt x="2160189" y="3158048"/>
                    <a:pt x="2167644" y="3155648"/>
                    <a:pt x="2176964" y="3154448"/>
                  </a:cubicBezTo>
                  <a:cubicBezTo>
                    <a:pt x="2182555" y="3153248"/>
                    <a:pt x="2188147" y="3153248"/>
                    <a:pt x="2193738" y="3153248"/>
                  </a:cubicBezTo>
                  <a:lnTo>
                    <a:pt x="2197466" y="3153248"/>
                  </a:lnTo>
                  <a:cubicBezTo>
                    <a:pt x="2204921" y="3150848"/>
                    <a:pt x="2212377" y="3147249"/>
                    <a:pt x="2221696" y="3144849"/>
                  </a:cubicBezTo>
                  <a:lnTo>
                    <a:pt x="2227287" y="3144849"/>
                  </a:lnTo>
                  <a:cubicBezTo>
                    <a:pt x="2236606" y="3147249"/>
                    <a:pt x="2245926" y="3147249"/>
                    <a:pt x="2255245" y="3142449"/>
                  </a:cubicBezTo>
                  <a:cubicBezTo>
                    <a:pt x="2257109" y="3141249"/>
                    <a:pt x="2260836" y="3140050"/>
                    <a:pt x="2262700" y="3138850"/>
                  </a:cubicBezTo>
                  <a:cubicBezTo>
                    <a:pt x="2272019" y="3141249"/>
                    <a:pt x="2281338" y="3146049"/>
                    <a:pt x="2292522" y="3146049"/>
                  </a:cubicBezTo>
                  <a:cubicBezTo>
                    <a:pt x="2296249" y="3146049"/>
                    <a:pt x="2301841" y="3144849"/>
                    <a:pt x="2305568" y="3143649"/>
                  </a:cubicBezTo>
                  <a:cubicBezTo>
                    <a:pt x="2313024" y="3143649"/>
                    <a:pt x="2320479" y="3143649"/>
                    <a:pt x="2326071" y="3142449"/>
                  </a:cubicBezTo>
                  <a:cubicBezTo>
                    <a:pt x="2333526" y="3141249"/>
                    <a:pt x="2342845" y="3142449"/>
                    <a:pt x="2350301" y="3140050"/>
                  </a:cubicBezTo>
                  <a:cubicBezTo>
                    <a:pt x="2354028" y="3134050"/>
                    <a:pt x="2355892" y="3134050"/>
                    <a:pt x="2365211" y="3135250"/>
                  </a:cubicBezTo>
                  <a:cubicBezTo>
                    <a:pt x="2376394" y="3136450"/>
                    <a:pt x="2383850" y="3135250"/>
                    <a:pt x="2391305" y="3129251"/>
                  </a:cubicBezTo>
                  <a:cubicBezTo>
                    <a:pt x="2395033" y="3125651"/>
                    <a:pt x="2404352" y="3125651"/>
                    <a:pt x="2409943" y="3123251"/>
                  </a:cubicBezTo>
                  <a:cubicBezTo>
                    <a:pt x="2411807" y="3123251"/>
                    <a:pt x="2413671" y="3122052"/>
                    <a:pt x="2415535" y="3122052"/>
                  </a:cubicBezTo>
                  <a:cubicBezTo>
                    <a:pt x="2419262" y="3120852"/>
                    <a:pt x="2421126" y="3120852"/>
                    <a:pt x="2424854" y="3119652"/>
                  </a:cubicBezTo>
                  <a:cubicBezTo>
                    <a:pt x="2434173" y="3117252"/>
                    <a:pt x="2443493" y="3116052"/>
                    <a:pt x="2452812" y="3112452"/>
                  </a:cubicBezTo>
                  <a:cubicBezTo>
                    <a:pt x="2462131" y="3108853"/>
                    <a:pt x="2469586" y="3106453"/>
                    <a:pt x="2478906" y="3111253"/>
                  </a:cubicBezTo>
                  <a:lnTo>
                    <a:pt x="2482633" y="3111253"/>
                  </a:lnTo>
                  <a:cubicBezTo>
                    <a:pt x="2486361" y="3110053"/>
                    <a:pt x="2488225" y="3110053"/>
                    <a:pt x="2491952" y="3108853"/>
                  </a:cubicBezTo>
                  <a:cubicBezTo>
                    <a:pt x="2491952" y="3105253"/>
                    <a:pt x="2491952" y="3100454"/>
                    <a:pt x="2499408" y="3096854"/>
                  </a:cubicBezTo>
                  <a:cubicBezTo>
                    <a:pt x="2501272" y="3095654"/>
                    <a:pt x="2501272" y="3093255"/>
                    <a:pt x="2504999" y="3092055"/>
                  </a:cubicBezTo>
                  <a:cubicBezTo>
                    <a:pt x="2508727" y="3089655"/>
                    <a:pt x="2514318" y="3089655"/>
                    <a:pt x="2518046" y="3090855"/>
                  </a:cubicBezTo>
                  <a:cubicBezTo>
                    <a:pt x="2519910" y="3092055"/>
                    <a:pt x="2523638" y="3090855"/>
                    <a:pt x="2525501" y="3090855"/>
                  </a:cubicBezTo>
                  <a:cubicBezTo>
                    <a:pt x="2536684" y="3089655"/>
                    <a:pt x="2549731" y="3089655"/>
                    <a:pt x="2560914" y="3088455"/>
                  </a:cubicBezTo>
                  <a:cubicBezTo>
                    <a:pt x="2572097" y="3087255"/>
                    <a:pt x="2583280" y="3086056"/>
                    <a:pt x="2594464" y="3083656"/>
                  </a:cubicBezTo>
                  <a:cubicBezTo>
                    <a:pt x="2601919" y="3081256"/>
                    <a:pt x="2609374" y="3082456"/>
                    <a:pt x="2616829" y="3082456"/>
                  </a:cubicBezTo>
                  <a:cubicBezTo>
                    <a:pt x="2631740" y="3083656"/>
                    <a:pt x="2644787" y="3083656"/>
                    <a:pt x="2657834" y="3078856"/>
                  </a:cubicBezTo>
                  <a:lnTo>
                    <a:pt x="2654106" y="3076457"/>
                  </a:lnTo>
                  <a:cubicBezTo>
                    <a:pt x="2657834" y="3075257"/>
                    <a:pt x="2661562" y="3075257"/>
                    <a:pt x="2667153" y="3075257"/>
                  </a:cubicBezTo>
                  <a:cubicBezTo>
                    <a:pt x="2670881" y="3078856"/>
                    <a:pt x="2676472" y="3076457"/>
                    <a:pt x="2680200" y="3074057"/>
                  </a:cubicBezTo>
                  <a:cubicBezTo>
                    <a:pt x="2685792" y="3070457"/>
                    <a:pt x="2691383" y="3071657"/>
                    <a:pt x="2698838" y="3071657"/>
                  </a:cubicBezTo>
                  <a:cubicBezTo>
                    <a:pt x="2706294" y="3072857"/>
                    <a:pt x="2715613" y="3070457"/>
                    <a:pt x="2724932" y="3069257"/>
                  </a:cubicBezTo>
                  <a:cubicBezTo>
                    <a:pt x="2726796" y="3069257"/>
                    <a:pt x="2728660" y="3066858"/>
                    <a:pt x="2728660" y="3065658"/>
                  </a:cubicBezTo>
                  <a:cubicBezTo>
                    <a:pt x="2732388" y="3065658"/>
                    <a:pt x="2736115" y="3064458"/>
                    <a:pt x="2741707" y="3064458"/>
                  </a:cubicBezTo>
                  <a:lnTo>
                    <a:pt x="2749162" y="3064458"/>
                  </a:lnTo>
                  <a:cubicBezTo>
                    <a:pt x="2756617" y="3066858"/>
                    <a:pt x="2764073" y="3066858"/>
                    <a:pt x="2771528" y="3064458"/>
                  </a:cubicBezTo>
                  <a:cubicBezTo>
                    <a:pt x="2773392" y="3063258"/>
                    <a:pt x="2777120" y="3063258"/>
                    <a:pt x="2778984" y="3063258"/>
                  </a:cubicBezTo>
                  <a:cubicBezTo>
                    <a:pt x="2784575" y="3062058"/>
                    <a:pt x="2790167" y="3063258"/>
                    <a:pt x="2793894" y="3059659"/>
                  </a:cubicBezTo>
                  <a:cubicBezTo>
                    <a:pt x="2795758" y="3058459"/>
                    <a:pt x="2799486" y="3059659"/>
                    <a:pt x="2803213" y="3058459"/>
                  </a:cubicBezTo>
                  <a:lnTo>
                    <a:pt x="2857265" y="3058459"/>
                  </a:lnTo>
                  <a:cubicBezTo>
                    <a:pt x="2864720" y="3058459"/>
                    <a:pt x="2874039" y="3059659"/>
                    <a:pt x="2881494" y="3060859"/>
                  </a:cubicBezTo>
                  <a:cubicBezTo>
                    <a:pt x="2890814" y="3062058"/>
                    <a:pt x="2898269" y="3060859"/>
                    <a:pt x="2905725" y="3059659"/>
                  </a:cubicBezTo>
                  <a:lnTo>
                    <a:pt x="2918771" y="3059659"/>
                  </a:lnTo>
                  <a:cubicBezTo>
                    <a:pt x="2924363" y="3059659"/>
                    <a:pt x="2929954" y="3060859"/>
                    <a:pt x="2935546" y="3059659"/>
                  </a:cubicBezTo>
                  <a:cubicBezTo>
                    <a:pt x="2939273" y="3059659"/>
                    <a:pt x="2941137" y="3057259"/>
                    <a:pt x="2943001" y="3054859"/>
                  </a:cubicBezTo>
                  <a:cubicBezTo>
                    <a:pt x="2946729" y="3051259"/>
                    <a:pt x="2952321" y="3050060"/>
                    <a:pt x="2959776" y="3050060"/>
                  </a:cubicBezTo>
                  <a:cubicBezTo>
                    <a:pt x="2965367" y="3050060"/>
                    <a:pt x="2970959" y="3048860"/>
                    <a:pt x="2976550" y="3047660"/>
                  </a:cubicBezTo>
                  <a:lnTo>
                    <a:pt x="2980278" y="3047660"/>
                  </a:lnTo>
                  <a:cubicBezTo>
                    <a:pt x="2987733" y="3054859"/>
                    <a:pt x="2998916" y="3050060"/>
                    <a:pt x="3008236" y="3051259"/>
                  </a:cubicBezTo>
                  <a:lnTo>
                    <a:pt x="3011963" y="3051259"/>
                  </a:lnTo>
                  <a:cubicBezTo>
                    <a:pt x="3019418" y="3053659"/>
                    <a:pt x="3028738" y="3056059"/>
                    <a:pt x="3036193" y="3057259"/>
                  </a:cubicBezTo>
                  <a:cubicBezTo>
                    <a:pt x="3045512" y="3058459"/>
                    <a:pt x="3052968" y="3064458"/>
                    <a:pt x="3060423" y="3064458"/>
                  </a:cubicBezTo>
                  <a:cubicBezTo>
                    <a:pt x="3073470" y="3064458"/>
                    <a:pt x="3084653" y="3070457"/>
                    <a:pt x="3095836" y="3071657"/>
                  </a:cubicBezTo>
                  <a:cubicBezTo>
                    <a:pt x="3105155" y="3072857"/>
                    <a:pt x="3114474" y="3075257"/>
                    <a:pt x="3123794" y="3077657"/>
                  </a:cubicBezTo>
                  <a:cubicBezTo>
                    <a:pt x="3127521" y="3078856"/>
                    <a:pt x="3133113" y="3077657"/>
                    <a:pt x="3136840" y="3077657"/>
                  </a:cubicBezTo>
                  <a:cubicBezTo>
                    <a:pt x="3148024" y="3078856"/>
                    <a:pt x="3159206" y="3078856"/>
                    <a:pt x="3170390" y="3080056"/>
                  </a:cubicBezTo>
                  <a:lnTo>
                    <a:pt x="3172253" y="3080056"/>
                  </a:lnTo>
                  <a:cubicBezTo>
                    <a:pt x="3185300" y="3078856"/>
                    <a:pt x="3198347" y="3081256"/>
                    <a:pt x="3211394" y="3081256"/>
                  </a:cubicBezTo>
                  <a:cubicBezTo>
                    <a:pt x="3213258" y="2867680"/>
                    <a:pt x="3203939" y="2654104"/>
                    <a:pt x="3192756" y="2440528"/>
                  </a:cubicBezTo>
                  <a:cubicBezTo>
                    <a:pt x="3181573" y="2237750"/>
                    <a:pt x="3170390" y="2034973"/>
                    <a:pt x="3168526" y="1832196"/>
                  </a:cubicBezTo>
                  <a:cubicBezTo>
                    <a:pt x="3168526" y="1730207"/>
                    <a:pt x="3170390" y="1629418"/>
                    <a:pt x="3174117" y="1527430"/>
                  </a:cubicBezTo>
                  <a:cubicBezTo>
                    <a:pt x="3179709" y="1425441"/>
                    <a:pt x="3190892" y="1323452"/>
                    <a:pt x="3198347" y="1221464"/>
                  </a:cubicBezTo>
                  <a:cubicBezTo>
                    <a:pt x="3218932" y="898700"/>
                    <a:pt x="3207666" y="574736"/>
                    <a:pt x="3200211" y="251972"/>
                  </a:cubicBezTo>
                  <a:cubicBezTo>
                    <a:pt x="3194620" y="250772"/>
                    <a:pt x="3190892" y="249572"/>
                    <a:pt x="3187164" y="248372"/>
                  </a:cubicBezTo>
                  <a:cubicBezTo>
                    <a:pt x="3181573" y="245973"/>
                    <a:pt x="3175981" y="244773"/>
                    <a:pt x="3168526" y="245973"/>
                  </a:cubicBezTo>
                  <a:lnTo>
                    <a:pt x="3157343" y="245973"/>
                  </a:lnTo>
                  <a:cubicBezTo>
                    <a:pt x="3151751" y="245973"/>
                    <a:pt x="3144296" y="245973"/>
                    <a:pt x="3140568" y="250772"/>
                  </a:cubicBezTo>
                  <a:cubicBezTo>
                    <a:pt x="3140568" y="250772"/>
                    <a:pt x="3138704" y="251972"/>
                    <a:pt x="3136840" y="251972"/>
                  </a:cubicBezTo>
                  <a:lnTo>
                    <a:pt x="3129385" y="251972"/>
                  </a:lnTo>
                  <a:cubicBezTo>
                    <a:pt x="3127521" y="249572"/>
                    <a:pt x="3131249" y="244773"/>
                    <a:pt x="3121930" y="245973"/>
                  </a:cubicBezTo>
                  <a:cubicBezTo>
                    <a:pt x="3118202" y="245973"/>
                    <a:pt x="3112610" y="247172"/>
                    <a:pt x="3108883" y="247172"/>
                  </a:cubicBezTo>
                  <a:lnTo>
                    <a:pt x="3080925" y="247172"/>
                  </a:lnTo>
                  <a:cubicBezTo>
                    <a:pt x="3079061" y="244773"/>
                    <a:pt x="3077198" y="242373"/>
                    <a:pt x="3073470" y="238773"/>
                  </a:cubicBezTo>
                  <a:cubicBezTo>
                    <a:pt x="3071606" y="236374"/>
                    <a:pt x="3069742" y="235174"/>
                    <a:pt x="3064151" y="237573"/>
                  </a:cubicBezTo>
                  <a:cubicBezTo>
                    <a:pt x="3060423" y="238773"/>
                    <a:pt x="3058559" y="238773"/>
                    <a:pt x="3056695" y="236374"/>
                  </a:cubicBezTo>
                  <a:cubicBezTo>
                    <a:pt x="3051104" y="230374"/>
                    <a:pt x="3045512" y="225575"/>
                    <a:pt x="3034329" y="224375"/>
                  </a:cubicBezTo>
                  <a:cubicBezTo>
                    <a:pt x="3032465" y="224375"/>
                    <a:pt x="3030602" y="221975"/>
                    <a:pt x="3028738" y="220775"/>
                  </a:cubicBezTo>
                  <a:cubicBezTo>
                    <a:pt x="3025010" y="218376"/>
                    <a:pt x="3023146" y="215976"/>
                    <a:pt x="3017555" y="215976"/>
                  </a:cubicBezTo>
                  <a:cubicBezTo>
                    <a:pt x="3015691" y="215976"/>
                    <a:pt x="3011963" y="213576"/>
                    <a:pt x="3011963" y="212376"/>
                  </a:cubicBezTo>
                  <a:cubicBezTo>
                    <a:pt x="3010099" y="207577"/>
                    <a:pt x="3010099" y="203977"/>
                    <a:pt x="3010099" y="199178"/>
                  </a:cubicBezTo>
                  <a:cubicBezTo>
                    <a:pt x="3008236" y="194378"/>
                    <a:pt x="3004508" y="189579"/>
                    <a:pt x="2998916" y="187179"/>
                  </a:cubicBezTo>
                  <a:cubicBezTo>
                    <a:pt x="2989597" y="183579"/>
                    <a:pt x="2982142" y="178780"/>
                    <a:pt x="2972823" y="175180"/>
                  </a:cubicBezTo>
                  <a:cubicBezTo>
                    <a:pt x="2970959" y="173981"/>
                    <a:pt x="2967231" y="172781"/>
                    <a:pt x="2963503" y="172781"/>
                  </a:cubicBezTo>
                  <a:cubicBezTo>
                    <a:pt x="2957912" y="171581"/>
                    <a:pt x="2952321" y="170381"/>
                    <a:pt x="2946729" y="170381"/>
                  </a:cubicBezTo>
                  <a:cubicBezTo>
                    <a:pt x="2941137" y="170381"/>
                    <a:pt x="2933682" y="170381"/>
                    <a:pt x="2928090" y="172781"/>
                  </a:cubicBezTo>
                  <a:cubicBezTo>
                    <a:pt x="2916907" y="176380"/>
                    <a:pt x="2907588" y="171581"/>
                    <a:pt x="2898269" y="171581"/>
                  </a:cubicBezTo>
                  <a:cubicBezTo>
                    <a:pt x="2888950" y="170381"/>
                    <a:pt x="2879631" y="167981"/>
                    <a:pt x="2872175" y="166781"/>
                  </a:cubicBezTo>
                  <a:lnTo>
                    <a:pt x="2847945" y="166781"/>
                  </a:lnTo>
                  <a:cubicBezTo>
                    <a:pt x="2827443" y="169181"/>
                    <a:pt x="2810669" y="161982"/>
                    <a:pt x="2790166" y="160782"/>
                  </a:cubicBezTo>
                  <a:cubicBezTo>
                    <a:pt x="2784575" y="160782"/>
                    <a:pt x="2778984" y="157182"/>
                    <a:pt x="2773392" y="154783"/>
                  </a:cubicBezTo>
                  <a:cubicBezTo>
                    <a:pt x="2769664" y="152383"/>
                    <a:pt x="2765937" y="152383"/>
                    <a:pt x="2760345" y="153583"/>
                  </a:cubicBezTo>
                  <a:cubicBezTo>
                    <a:pt x="2752890" y="154783"/>
                    <a:pt x="2745434" y="153583"/>
                    <a:pt x="2737979" y="154783"/>
                  </a:cubicBezTo>
                  <a:cubicBezTo>
                    <a:pt x="2726796" y="157182"/>
                    <a:pt x="2717477" y="151183"/>
                    <a:pt x="2706294" y="151183"/>
                  </a:cubicBezTo>
                  <a:cubicBezTo>
                    <a:pt x="2696974" y="152383"/>
                    <a:pt x="2687655" y="152383"/>
                    <a:pt x="2678336" y="153583"/>
                  </a:cubicBezTo>
                  <a:lnTo>
                    <a:pt x="2655970" y="157182"/>
                  </a:lnTo>
                  <a:cubicBezTo>
                    <a:pt x="2641059" y="161982"/>
                    <a:pt x="2629876" y="155983"/>
                    <a:pt x="2616829" y="153583"/>
                  </a:cubicBezTo>
                  <a:cubicBezTo>
                    <a:pt x="2607510" y="152383"/>
                    <a:pt x="2601919" y="149983"/>
                    <a:pt x="2594463" y="146384"/>
                  </a:cubicBezTo>
                  <a:cubicBezTo>
                    <a:pt x="2587008" y="142784"/>
                    <a:pt x="2579553" y="146384"/>
                    <a:pt x="2573961" y="146384"/>
                  </a:cubicBezTo>
                  <a:cubicBezTo>
                    <a:pt x="2568370" y="146384"/>
                    <a:pt x="2564642" y="149983"/>
                    <a:pt x="2560914" y="151183"/>
                  </a:cubicBezTo>
                  <a:cubicBezTo>
                    <a:pt x="2555323" y="152383"/>
                    <a:pt x="2549731" y="152383"/>
                    <a:pt x="2544140" y="152383"/>
                  </a:cubicBezTo>
                  <a:cubicBezTo>
                    <a:pt x="2538548" y="152383"/>
                    <a:pt x="2531093" y="151183"/>
                    <a:pt x="2525501" y="152383"/>
                  </a:cubicBezTo>
                  <a:cubicBezTo>
                    <a:pt x="2516182" y="154783"/>
                    <a:pt x="2508727" y="158382"/>
                    <a:pt x="2501271" y="160782"/>
                  </a:cubicBezTo>
                  <a:cubicBezTo>
                    <a:pt x="2499408" y="161982"/>
                    <a:pt x="2497544" y="163182"/>
                    <a:pt x="2495680" y="163182"/>
                  </a:cubicBezTo>
                  <a:cubicBezTo>
                    <a:pt x="2482633" y="167981"/>
                    <a:pt x="2467722" y="169181"/>
                    <a:pt x="2450948" y="169181"/>
                  </a:cubicBezTo>
                  <a:cubicBezTo>
                    <a:pt x="2441629" y="169181"/>
                    <a:pt x="2432309" y="169181"/>
                    <a:pt x="2422990" y="167981"/>
                  </a:cubicBezTo>
                  <a:cubicBezTo>
                    <a:pt x="2417399" y="167981"/>
                    <a:pt x="2413671" y="164382"/>
                    <a:pt x="2409943" y="164382"/>
                  </a:cubicBezTo>
                  <a:cubicBezTo>
                    <a:pt x="2396897" y="163182"/>
                    <a:pt x="2385713" y="163182"/>
                    <a:pt x="2372666" y="163182"/>
                  </a:cubicBezTo>
                  <a:cubicBezTo>
                    <a:pt x="2370803" y="163182"/>
                    <a:pt x="2368939" y="164382"/>
                    <a:pt x="2367075" y="164382"/>
                  </a:cubicBezTo>
                  <a:cubicBezTo>
                    <a:pt x="2359620" y="166781"/>
                    <a:pt x="2352164" y="170381"/>
                    <a:pt x="2344709" y="172781"/>
                  </a:cubicBezTo>
                  <a:cubicBezTo>
                    <a:pt x="2331662" y="175180"/>
                    <a:pt x="2318615" y="177580"/>
                    <a:pt x="2305568" y="178780"/>
                  </a:cubicBezTo>
                  <a:lnTo>
                    <a:pt x="2299977" y="178780"/>
                  </a:lnTo>
                  <a:cubicBezTo>
                    <a:pt x="2288794" y="175180"/>
                    <a:pt x="2279475" y="178780"/>
                    <a:pt x="2268292" y="179980"/>
                  </a:cubicBezTo>
                  <a:cubicBezTo>
                    <a:pt x="2257109" y="182380"/>
                    <a:pt x="2245925" y="185979"/>
                    <a:pt x="2234743" y="188379"/>
                  </a:cubicBezTo>
                  <a:cubicBezTo>
                    <a:pt x="2231015" y="189579"/>
                    <a:pt x="2227287" y="188379"/>
                    <a:pt x="2223559" y="187179"/>
                  </a:cubicBezTo>
                  <a:cubicBezTo>
                    <a:pt x="2217968" y="185979"/>
                    <a:pt x="2214240" y="185979"/>
                    <a:pt x="2210513" y="188379"/>
                  </a:cubicBezTo>
                  <a:cubicBezTo>
                    <a:pt x="2208649" y="189579"/>
                    <a:pt x="2206785" y="189579"/>
                    <a:pt x="2204921" y="189579"/>
                  </a:cubicBezTo>
                  <a:cubicBezTo>
                    <a:pt x="2199330" y="190779"/>
                    <a:pt x="2193738" y="190779"/>
                    <a:pt x="2190010" y="191979"/>
                  </a:cubicBezTo>
                  <a:cubicBezTo>
                    <a:pt x="2182555" y="195578"/>
                    <a:pt x="2175100" y="194378"/>
                    <a:pt x="2167644" y="196778"/>
                  </a:cubicBezTo>
                  <a:cubicBezTo>
                    <a:pt x="2160189" y="199178"/>
                    <a:pt x="2152734" y="199178"/>
                    <a:pt x="2147142" y="202777"/>
                  </a:cubicBezTo>
                  <a:cubicBezTo>
                    <a:pt x="2145278" y="203977"/>
                    <a:pt x="2141551" y="203977"/>
                    <a:pt x="2137823" y="203977"/>
                  </a:cubicBezTo>
                  <a:cubicBezTo>
                    <a:pt x="2128504" y="205177"/>
                    <a:pt x="2121048" y="208777"/>
                    <a:pt x="2115457" y="213576"/>
                  </a:cubicBezTo>
                  <a:cubicBezTo>
                    <a:pt x="2108001" y="218376"/>
                    <a:pt x="2100546" y="221975"/>
                    <a:pt x="2093091" y="225575"/>
                  </a:cubicBezTo>
                  <a:cubicBezTo>
                    <a:pt x="2091227" y="226775"/>
                    <a:pt x="2085635" y="226775"/>
                    <a:pt x="2083771" y="226775"/>
                  </a:cubicBezTo>
                  <a:cubicBezTo>
                    <a:pt x="2076316" y="226775"/>
                    <a:pt x="2068861" y="225575"/>
                    <a:pt x="2063269" y="224375"/>
                  </a:cubicBezTo>
                  <a:cubicBezTo>
                    <a:pt x="2059542" y="224375"/>
                    <a:pt x="2057678" y="223175"/>
                    <a:pt x="2053950" y="223175"/>
                  </a:cubicBezTo>
                  <a:cubicBezTo>
                    <a:pt x="2042767" y="226775"/>
                    <a:pt x="2029720" y="224375"/>
                    <a:pt x="2018537" y="224375"/>
                  </a:cubicBezTo>
                  <a:cubicBezTo>
                    <a:pt x="2016673" y="224375"/>
                    <a:pt x="2012946" y="223175"/>
                    <a:pt x="2011082" y="221975"/>
                  </a:cubicBezTo>
                  <a:cubicBezTo>
                    <a:pt x="2003626" y="218376"/>
                    <a:pt x="1996171" y="218376"/>
                    <a:pt x="1988716" y="220775"/>
                  </a:cubicBezTo>
                  <a:cubicBezTo>
                    <a:pt x="1983124" y="221975"/>
                    <a:pt x="1977533" y="221975"/>
                    <a:pt x="1973805" y="219575"/>
                  </a:cubicBezTo>
                  <a:cubicBezTo>
                    <a:pt x="1966350" y="215976"/>
                    <a:pt x="1957030" y="213576"/>
                    <a:pt x="1947711" y="212376"/>
                  </a:cubicBezTo>
                  <a:cubicBezTo>
                    <a:pt x="1940256" y="211176"/>
                    <a:pt x="1932801" y="208777"/>
                    <a:pt x="1925345" y="206377"/>
                  </a:cubicBezTo>
                  <a:cubicBezTo>
                    <a:pt x="1921618" y="205177"/>
                    <a:pt x="1917890" y="206377"/>
                    <a:pt x="1914162" y="206377"/>
                  </a:cubicBezTo>
                  <a:cubicBezTo>
                    <a:pt x="1910434" y="206377"/>
                    <a:pt x="1908571" y="207577"/>
                    <a:pt x="1904843" y="207577"/>
                  </a:cubicBezTo>
                  <a:cubicBezTo>
                    <a:pt x="1893660" y="208777"/>
                    <a:pt x="1882477" y="211176"/>
                    <a:pt x="1873158" y="209977"/>
                  </a:cubicBezTo>
                  <a:cubicBezTo>
                    <a:pt x="1860111" y="207577"/>
                    <a:pt x="1847064" y="208777"/>
                    <a:pt x="1835881" y="203977"/>
                  </a:cubicBezTo>
                  <a:cubicBezTo>
                    <a:pt x="1830289" y="201577"/>
                    <a:pt x="1828425" y="203977"/>
                    <a:pt x="1824698" y="203977"/>
                  </a:cubicBezTo>
                  <a:cubicBezTo>
                    <a:pt x="1822834" y="203977"/>
                    <a:pt x="1820970" y="203977"/>
                    <a:pt x="1817243" y="205177"/>
                  </a:cubicBezTo>
                  <a:cubicBezTo>
                    <a:pt x="1815379" y="208777"/>
                    <a:pt x="1807923" y="211176"/>
                    <a:pt x="1798604" y="208777"/>
                  </a:cubicBezTo>
                  <a:cubicBezTo>
                    <a:pt x="1793013" y="207577"/>
                    <a:pt x="1789285" y="207577"/>
                    <a:pt x="1783693" y="208777"/>
                  </a:cubicBezTo>
                  <a:cubicBezTo>
                    <a:pt x="1778102" y="209977"/>
                    <a:pt x="1772510" y="209977"/>
                    <a:pt x="1765055" y="211176"/>
                  </a:cubicBezTo>
                  <a:lnTo>
                    <a:pt x="1763191" y="211176"/>
                  </a:lnTo>
                  <a:cubicBezTo>
                    <a:pt x="1748281" y="217176"/>
                    <a:pt x="1733370" y="212376"/>
                    <a:pt x="1716595" y="212376"/>
                  </a:cubicBezTo>
                  <a:lnTo>
                    <a:pt x="1707276" y="212376"/>
                  </a:lnTo>
                  <a:cubicBezTo>
                    <a:pt x="1696093" y="213576"/>
                    <a:pt x="1690501" y="207577"/>
                    <a:pt x="1683046" y="203977"/>
                  </a:cubicBezTo>
                  <a:cubicBezTo>
                    <a:pt x="1675591" y="200378"/>
                    <a:pt x="1668135" y="195578"/>
                    <a:pt x="1660680" y="193178"/>
                  </a:cubicBezTo>
                  <a:cubicBezTo>
                    <a:pt x="1658816" y="191979"/>
                    <a:pt x="1653225" y="193178"/>
                    <a:pt x="1649497" y="193178"/>
                  </a:cubicBezTo>
                  <a:lnTo>
                    <a:pt x="1632722" y="193178"/>
                  </a:lnTo>
                  <a:lnTo>
                    <a:pt x="1630859" y="191979"/>
                  </a:lnTo>
                  <a:cubicBezTo>
                    <a:pt x="1617812" y="194378"/>
                    <a:pt x="1610356" y="189579"/>
                    <a:pt x="1601037" y="184779"/>
                  </a:cubicBezTo>
                  <a:cubicBezTo>
                    <a:pt x="1595446" y="182380"/>
                    <a:pt x="1587990" y="179980"/>
                    <a:pt x="1582399" y="178780"/>
                  </a:cubicBezTo>
                  <a:cubicBezTo>
                    <a:pt x="1574943" y="176380"/>
                    <a:pt x="1565624" y="175180"/>
                    <a:pt x="1561897" y="169181"/>
                  </a:cubicBezTo>
                  <a:cubicBezTo>
                    <a:pt x="1560033" y="166781"/>
                    <a:pt x="1556305" y="166781"/>
                    <a:pt x="1554441" y="164382"/>
                  </a:cubicBezTo>
                  <a:cubicBezTo>
                    <a:pt x="1552577" y="161982"/>
                    <a:pt x="1550714" y="159582"/>
                    <a:pt x="1550714" y="158382"/>
                  </a:cubicBezTo>
                  <a:cubicBezTo>
                    <a:pt x="1550714" y="155983"/>
                    <a:pt x="1552577" y="153583"/>
                    <a:pt x="1554441" y="151183"/>
                  </a:cubicBezTo>
                  <a:cubicBezTo>
                    <a:pt x="1556305" y="147583"/>
                    <a:pt x="1552577" y="143984"/>
                    <a:pt x="1546986" y="141584"/>
                  </a:cubicBezTo>
                  <a:cubicBezTo>
                    <a:pt x="1545122" y="140384"/>
                    <a:pt x="1541394" y="140384"/>
                    <a:pt x="1541394" y="139184"/>
                  </a:cubicBezTo>
                  <a:cubicBezTo>
                    <a:pt x="1537667" y="131985"/>
                    <a:pt x="1528348" y="129585"/>
                    <a:pt x="1520892" y="123586"/>
                  </a:cubicBezTo>
                  <a:cubicBezTo>
                    <a:pt x="1515301" y="119987"/>
                    <a:pt x="1511573" y="115187"/>
                    <a:pt x="1507845" y="110388"/>
                  </a:cubicBezTo>
                  <a:cubicBezTo>
                    <a:pt x="1504118" y="107988"/>
                    <a:pt x="1502254" y="105588"/>
                    <a:pt x="1496662" y="103188"/>
                  </a:cubicBezTo>
                  <a:cubicBezTo>
                    <a:pt x="1483615" y="99589"/>
                    <a:pt x="1470569" y="95989"/>
                    <a:pt x="1457522" y="91190"/>
                  </a:cubicBezTo>
                  <a:cubicBezTo>
                    <a:pt x="1457522" y="100789"/>
                    <a:pt x="1453794" y="98389"/>
                    <a:pt x="1451930" y="95989"/>
                  </a:cubicBezTo>
                  <a:cubicBezTo>
                    <a:pt x="1451930" y="92390"/>
                    <a:pt x="1448203" y="91190"/>
                    <a:pt x="1442611" y="91190"/>
                  </a:cubicBezTo>
                  <a:cubicBezTo>
                    <a:pt x="1442611" y="91190"/>
                    <a:pt x="1440747" y="91190"/>
                    <a:pt x="1440747" y="89990"/>
                  </a:cubicBezTo>
                  <a:cubicBezTo>
                    <a:pt x="1438883" y="82791"/>
                    <a:pt x="1429564" y="85190"/>
                    <a:pt x="1423973" y="83991"/>
                  </a:cubicBezTo>
                  <a:cubicBezTo>
                    <a:pt x="1420245" y="82791"/>
                    <a:pt x="1416517" y="81591"/>
                    <a:pt x="1412790" y="82791"/>
                  </a:cubicBezTo>
                  <a:cubicBezTo>
                    <a:pt x="1405334" y="83991"/>
                    <a:pt x="1399743" y="80391"/>
                    <a:pt x="1392287" y="79191"/>
                  </a:cubicBezTo>
                  <a:cubicBezTo>
                    <a:pt x="1390423" y="79191"/>
                    <a:pt x="1388560" y="79191"/>
                    <a:pt x="1386696" y="80391"/>
                  </a:cubicBezTo>
                  <a:cubicBezTo>
                    <a:pt x="1382968" y="82791"/>
                    <a:pt x="1379240" y="82791"/>
                    <a:pt x="1373649" y="80391"/>
                  </a:cubicBezTo>
                  <a:cubicBezTo>
                    <a:pt x="1366194" y="76791"/>
                    <a:pt x="1358738" y="76791"/>
                    <a:pt x="1349419" y="79191"/>
                  </a:cubicBezTo>
                  <a:cubicBezTo>
                    <a:pt x="1345691" y="80391"/>
                    <a:pt x="1341964" y="80391"/>
                    <a:pt x="1338236" y="79191"/>
                  </a:cubicBezTo>
                  <a:cubicBezTo>
                    <a:pt x="1330781" y="76791"/>
                    <a:pt x="1323325" y="73192"/>
                    <a:pt x="1314006" y="70792"/>
                  </a:cubicBezTo>
                  <a:cubicBezTo>
                    <a:pt x="1312142" y="70792"/>
                    <a:pt x="1310278" y="69592"/>
                    <a:pt x="1308415" y="69592"/>
                  </a:cubicBezTo>
                  <a:cubicBezTo>
                    <a:pt x="1297231" y="70792"/>
                    <a:pt x="1287912" y="68392"/>
                    <a:pt x="1276729" y="70792"/>
                  </a:cubicBezTo>
                  <a:cubicBezTo>
                    <a:pt x="1271138" y="71992"/>
                    <a:pt x="1263682" y="71992"/>
                    <a:pt x="1259955" y="76791"/>
                  </a:cubicBezTo>
                  <a:cubicBezTo>
                    <a:pt x="1258091" y="77991"/>
                    <a:pt x="1252499" y="77991"/>
                    <a:pt x="1248772" y="79191"/>
                  </a:cubicBezTo>
                  <a:cubicBezTo>
                    <a:pt x="1239452" y="80391"/>
                    <a:pt x="1230133" y="81591"/>
                    <a:pt x="1220814" y="79191"/>
                  </a:cubicBezTo>
                  <a:cubicBezTo>
                    <a:pt x="1213359" y="76791"/>
                    <a:pt x="1204040" y="77991"/>
                    <a:pt x="1196584" y="76791"/>
                  </a:cubicBezTo>
                  <a:cubicBezTo>
                    <a:pt x="1190993" y="75592"/>
                    <a:pt x="1187265" y="73192"/>
                    <a:pt x="1183537" y="71992"/>
                  </a:cubicBezTo>
                  <a:cubicBezTo>
                    <a:pt x="1181674" y="70792"/>
                    <a:pt x="1179810" y="69592"/>
                    <a:pt x="1177946" y="69592"/>
                  </a:cubicBezTo>
                  <a:cubicBezTo>
                    <a:pt x="1166763" y="67192"/>
                    <a:pt x="1157444" y="62393"/>
                    <a:pt x="1151852" y="56394"/>
                  </a:cubicBezTo>
                  <a:cubicBezTo>
                    <a:pt x="1148124" y="52794"/>
                    <a:pt x="1142533" y="49194"/>
                    <a:pt x="1138805" y="45595"/>
                  </a:cubicBezTo>
                  <a:cubicBezTo>
                    <a:pt x="1125758" y="43195"/>
                    <a:pt x="1127622" y="33596"/>
                    <a:pt x="1120167" y="28797"/>
                  </a:cubicBezTo>
                  <a:cubicBezTo>
                    <a:pt x="1114575" y="23997"/>
                    <a:pt x="1108984" y="21598"/>
                    <a:pt x="1099665" y="20398"/>
                  </a:cubicBezTo>
                  <a:lnTo>
                    <a:pt x="1097801" y="20398"/>
                  </a:lnTo>
                  <a:cubicBezTo>
                    <a:pt x="1088482" y="15598"/>
                    <a:pt x="1079163" y="19198"/>
                    <a:pt x="1067980" y="19198"/>
                  </a:cubicBezTo>
                  <a:cubicBezTo>
                    <a:pt x="1064252" y="19198"/>
                    <a:pt x="1058660" y="16798"/>
                    <a:pt x="1054933" y="15598"/>
                  </a:cubicBezTo>
                  <a:cubicBezTo>
                    <a:pt x="1053069" y="13198"/>
                    <a:pt x="1051205" y="11999"/>
                    <a:pt x="1049341" y="11999"/>
                  </a:cubicBezTo>
                  <a:cubicBezTo>
                    <a:pt x="1038158" y="10799"/>
                    <a:pt x="1028839" y="5999"/>
                    <a:pt x="1019520" y="0"/>
                  </a:cubicBezTo>
                  <a:cubicBezTo>
                    <a:pt x="1015792" y="1200"/>
                    <a:pt x="1012064" y="2400"/>
                    <a:pt x="1008337" y="2400"/>
                  </a:cubicBezTo>
                  <a:cubicBezTo>
                    <a:pt x="1004609" y="3600"/>
                    <a:pt x="999017" y="3600"/>
                    <a:pt x="993426" y="3600"/>
                  </a:cubicBezTo>
                  <a:cubicBezTo>
                    <a:pt x="985971" y="2400"/>
                    <a:pt x="978515" y="3600"/>
                    <a:pt x="971060" y="7199"/>
                  </a:cubicBezTo>
                  <a:cubicBezTo>
                    <a:pt x="967332" y="8399"/>
                    <a:pt x="965468" y="9599"/>
                    <a:pt x="961741" y="10799"/>
                  </a:cubicBezTo>
                  <a:cubicBezTo>
                    <a:pt x="958013" y="11999"/>
                    <a:pt x="956149" y="14398"/>
                    <a:pt x="952421" y="15598"/>
                  </a:cubicBezTo>
                  <a:cubicBezTo>
                    <a:pt x="950558" y="16798"/>
                    <a:pt x="946830" y="16798"/>
                    <a:pt x="944966" y="17998"/>
                  </a:cubicBezTo>
                  <a:lnTo>
                    <a:pt x="933783" y="21598"/>
                  </a:lnTo>
                  <a:cubicBezTo>
                    <a:pt x="933783" y="21598"/>
                    <a:pt x="931919" y="22797"/>
                    <a:pt x="931919" y="21598"/>
                  </a:cubicBezTo>
                  <a:cubicBezTo>
                    <a:pt x="924464" y="19198"/>
                    <a:pt x="918872" y="23997"/>
                    <a:pt x="913281" y="26397"/>
                  </a:cubicBezTo>
                  <a:cubicBezTo>
                    <a:pt x="907689" y="28797"/>
                    <a:pt x="900234" y="28797"/>
                    <a:pt x="894642" y="31196"/>
                  </a:cubicBezTo>
                  <a:lnTo>
                    <a:pt x="892779" y="31196"/>
                  </a:lnTo>
                  <a:cubicBezTo>
                    <a:pt x="883459" y="32396"/>
                    <a:pt x="874140" y="34796"/>
                    <a:pt x="864821" y="35996"/>
                  </a:cubicBezTo>
                  <a:cubicBezTo>
                    <a:pt x="861093" y="35996"/>
                    <a:pt x="859230" y="37196"/>
                    <a:pt x="855502" y="38396"/>
                  </a:cubicBezTo>
                  <a:cubicBezTo>
                    <a:pt x="849910" y="39596"/>
                    <a:pt x="844319" y="41995"/>
                    <a:pt x="838727" y="43195"/>
                  </a:cubicBezTo>
                  <a:cubicBezTo>
                    <a:pt x="835000" y="44395"/>
                    <a:pt x="829408" y="45595"/>
                    <a:pt x="825680" y="46795"/>
                  </a:cubicBezTo>
                  <a:lnTo>
                    <a:pt x="820089" y="46795"/>
                  </a:lnTo>
                  <a:cubicBezTo>
                    <a:pt x="820089" y="46795"/>
                    <a:pt x="816361" y="46795"/>
                    <a:pt x="814497" y="49194"/>
                  </a:cubicBezTo>
                  <a:cubicBezTo>
                    <a:pt x="807042" y="46795"/>
                    <a:pt x="797723" y="45595"/>
                    <a:pt x="790267" y="43195"/>
                  </a:cubicBezTo>
                  <a:cubicBezTo>
                    <a:pt x="784676" y="41995"/>
                    <a:pt x="771629" y="44395"/>
                    <a:pt x="767901" y="47995"/>
                  </a:cubicBezTo>
                  <a:cubicBezTo>
                    <a:pt x="766038" y="49194"/>
                    <a:pt x="764174" y="50394"/>
                    <a:pt x="762310" y="50394"/>
                  </a:cubicBezTo>
                  <a:cubicBezTo>
                    <a:pt x="760446" y="50394"/>
                    <a:pt x="756718" y="49194"/>
                    <a:pt x="754855" y="49194"/>
                  </a:cubicBezTo>
                  <a:cubicBezTo>
                    <a:pt x="752991" y="49194"/>
                    <a:pt x="751127" y="50394"/>
                    <a:pt x="747399" y="50394"/>
                  </a:cubicBezTo>
                  <a:cubicBezTo>
                    <a:pt x="747399" y="51594"/>
                    <a:pt x="749263" y="52794"/>
                    <a:pt x="749263" y="53994"/>
                  </a:cubicBezTo>
                  <a:cubicBezTo>
                    <a:pt x="743672" y="55194"/>
                    <a:pt x="734352" y="64793"/>
                    <a:pt x="734352" y="69592"/>
                  </a:cubicBezTo>
                  <a:cubicBezTo>
                    <a:pt x="725033" y="71992"/>
                    <a:pt x="713850" y="73192"/>
                    <a:pt x="710122" y="80391"/>
                  </a:cubicBezTo>
                  <a:cubicBezTo>
                    <a:pt x="710122" y="81591"/>
                    <a:pt x="708259" y="81591"/>
                    <a:pt x="708259" y="82791"/>
                  </a:cubicBezTo>
                  <a:cubicBezTo>
                    <a:pt x="697076" y="83991"/>
                    <a:pt x="695212" y="91190"/>
                    <a:pt x="689620" y="97189"/>
                  </a:cubicBezTo>
                  <a:lnTo>
                    <a:pt x="689620" y="99589"/>
                  </a:lnTo>
                  <a:cubicBezTo>
                    <a:pt x="687756" y="99589"/>
                    <a:pt x="685893" y="100789"/>
                    <a:pt x="684029" y="100789"/>
                  </a:cubicBezTo>
                  <a:cubicBezTo>
                    <a:pt x="676573" y="103188"/>
                    <a:pt x="672846" y="106788"/>
                    <a:pt x="670982" y="112787"/>
                  </a:cubicBezTo>
                  <a:cubicBezTo>
                    <a:pt x="669118" y="118787"/>
                    <a:pt x="669118" y="123586"/>
                    <a:pt x="667254" y="129586"/>
                  </a:cubicBezTo>
                  <a:cubicBezTo>
                    <a:pt x="663526" y="128386"/>
                    <a:pt x="657935" y="130785"/>
                    <a:pt x="656071" y="127186"/>
                  </a:cubicBezTo>
                  <a:lnTo>
                    <a:pt x="652343" y="127186"/>
                  </a:lnTo>
                  <a:cubicBezTo>
                    <a:pt x="646752" y="131985"/>
                    <a:pt x="641160" y="136785"/>
                    <a:pt x="635569" y="140384"/>
                  </a:cubicBezTo>
                  <a:cubicBezTo>
                    <a:pt x="629977" y="142784"/>
                    <a:pt x="624386" y="143984"/>
                    <a:pt x="616930" y="146384"/>
                  </a:cubicBezTo>
                  <a:lnTo>
                    <a:pt x="616930" y="148783"/>
                  </a:lnTo>
                  <a:cubicBezTo>
                    <a:pt x="609475" y="147583"/>
                    <a:pt x="603884" y="146384"/>
                    <a:pt x="598292" y="143984"/>
                  </a:cubicBezTo>
                  <a:cubicBezTo>
                    <a:pt x="596428" y="143984"/>
                    <a:pt x="594564" y="142784"/>
                    <a:pt x="594564" y="142784"/>
                  </a:cubicBezTo>
                  <a:cubicBezTo>
                    <a:pt x="592701" y="142784"/>
                    <a:pt x="592701" y="141584"/>
                    <a:pt x="592701" y="141584"/>
                  </a:cubicBezTo>
                  <a:cubicBezTo>
                    <a:pt x="590837" y="141584"/>
                    <a:pt x="590837" y="142784"/>
                    <a:pt x="590837" y="143984"/>
                  </a:cubicBezTo>
                  <a:cubicBezTo>
                    <a:pt x="590837" y="148783"/>
                    <a:pt x="587109" y="147583"/>
                    <a:pt x="583381" y="146384"/>
                  </a:cubicBezTo>
                  <a:cubicBezTo>
                    <a:pt x="579654" y="145184"/>
                    <a:pt x="575926" y="145184"/>
                    <a:pt x="574062" y="148783"/>
                  </a:cubicBezTo>
                  <a:cubicBezTo>
                    <a:pt x="574062" y="149983"/>
                    <a:pt x="572198" y="151183"/>
                    <a:pt x="570335" y="151183"/>
                  </a:cubicBezTo>
                  <a:cubicBezTo>
                    <a:pt x="564743" y="152383"/>
                    <a:pt x="559151" y="153583"/>
                    <a:pt x="557288" y="157182"/>
                  </a:cubicBezTo>
                  <a:cubicBezTo>
                    <a:pt x="555424" y="159582"/>
                    <a:pt x="553560" y="160782"/>
                    <a:pt x="549832" y="163182"/>
                  </a:cubicBezTo>
                  <a:lnTo>
                    <a:pt x="521875" y="163182"/>
                  </a:lnTo>
                  <a:cubicBezTo>
                    <a:pt x="518147" y="163182"/>
                    <a:pt x="514419" y="163182"/>
                    <a:pt x="510692" y="164382"/>
                  </a:cubicBezTo>
                  <a:cubicBezTo>
                    <a:pt x="506964" y="164382"/>
                    <a:pt x="503236" y="165581"/>
                    <a:pt x="497645" y="166781"/>
                  </a:cubicBezTo>
                  <a:cubicBezTo>
                    <a:pt x="493917" y="167981"/>
                    <a:pt x="488326" y="170381"/>
                    <a:pt x="484598" y="171581"/>
                  </a:cubicBezTo>
                  <a:cubicBezTo>
                    <a:pt x="482734" y="172781"/>
                    <a:pt x="480870" y="172781"/>
                    <a:pt x="479006" y="172781"/>
                  </a:cubicBezTo>
                  <a:cubicBezTo>
                    <a:pt x="469687" y="172781"/>
                    <a:pt x="464096" y="176380"/>
                    <a:pt x="458504" y="179980"/>
                  </a:cubicBezTo>
                  <a:cubicBezTo>
                    <a:pt x="452913" y="182380"/>
                    <a:pt x="449185" y="185979"/>
                    <a:pt x="443593" y="188379"/>
                  </a:cubicBezTo>
                  <a:cubicBezTo>
                    <a:pt x="439866" y="189579"/>
                    <a:pt x="436138" y="190779"/>
                    <a:pt x="434274" y="191979"/>
                  </a:cubicBezTo>
                  <a:cubicBezTo>
                    <a:pt x="430547" y="193178"/>
                    <a:pt x="428683" y="195578"/>
                    <a:pt x="424955" y="195578"/>
                  </a:cubicBezTo>
                  <a:cubicBezTo>
                    <a:pt x="421227" y="196778"/>
                    <a:pt x="415636" y="196778"/>
                    <a:pt x="411908" y="195578"/>
                  </a:cubicBezTo>
                  <a:cubicBezTo>
                    <a:pt x="406317" y="193178"/>
                    <a:pt x="400725" y="195578"/>
                    <a:pt x="396998" y="196778"/>
                  </a:cubicBezTo>
                  <a:cubicBezTo>
                    <a:pt x="391406" y="197978"/>
                    <a:pt x="387678" y="200378"/>
                    <a:pt x="383951" y="201577"/>
                  </a:cubicBezTo>
                  <a:cubicBezTo>
                    <a:pt x="385814" y="202777"/>
                    <a:pt x="385814" y="203977"/>
                    <a:pt x="387678" y="205177"/>
                  </a:cubicBezTo>
                  <a:lnTo>
                    <a:pt x="382087" y="205177"/>
                  </a:lnTo>
                  <a:cubicBezTo>
                    <a:pt x="382087" y="206377"/>
                    <a:pt x="380223" y="207577"/>
                    <a:pt x="380223" y="208777"/>
                  </a:cubicBezTo>
                  <a:cubicBezTo>
                    <a:pt x="378359" y="208777"/>
                    <a:pt x="376495" y="207577"/>
                    <a:pt x="376495" y="207577"/>
                  </a:cubicBezTo>
                  <a:cubicBezTo>
                    <a:pt x="370904" y="209977"/>
                    <a:pt x="365312" y="212376"/>
                    <a:pt x="359721" y="213576"/>
                  </a:cubicBezTo>
                  <a:cubicBezTo>
                    <a:pt x="357857" y="213576"/>
                    <a:pt x="355993" y="214776"/>
                    <a:pt x="355993" y="214776"/>
                  </a:cubicBezTo>
                  <a:cubicBezTo>
                    <a:pt x="348538" y="213576"/>
                    <a:pt x="339218" y="214776"/>
                    <a:pt x="333627" y="211176"/>
                  </a:cubicBezTo>
                  <a:cubicBezTo>
                    <a:pt x="329899" y="208777"/>
                    <a:pt x="324308" y="207577"/>
                    <a:pt x="320580" y="205177"/>
                  </a:cubicBezTo>
                  <a:cubicBezTo>
                    <a:pt x="314989" y="202777"/>
                    <a:pt x="307533" y="203977"/>
                    <a:pt x="301942" y="209977"/>
                  </a:cubicBezTo>
                  <a:lnTo>
                    <a:pt x="275848" y="193178"/>
                  </a:lnTo>
                  <a:cubicBezTo>
                    <a:pt x="273984" y="194378"/>
                    <a:pt x="270256" y="195578"/>
                    <a:pt x="268393" y="196778"/>
                  </a:cubicBezTo>
                  <a:cubicBezTo>
                    <a:pt x="266529" y="196778"/>
                    <a:pt x="266529" y="197978"/>
                    <a:pt x="264665" y="197978"/>
                  </a:cubicBezTo>
                  <a:cubicBezTo>
                    <a:pt x="257210" y="199178"/>
                    <a:pt x="249754" y="200378"/>
                    <a:pt x="240435" y="201577"/>
                  </a:cubicBezTo>
                  <a:cubicBezTo>
                    <a:pt x="234844" y="202777"/>
                    <a:pt x="231116" y="203977"/>
                    <a:pt x="231116" y="208777"/>
                  </a:cubicBezTo>
                  <a:cubicBezTo>
                    <a:pt x="223661" y="211176"/>
                    <a:pt x="216205" y="209977"/>
                    <a:pt x="210614" y="214776"/>
                  </a:cubicBezTo>
                  <a:lnTo>
                    <a:pt x="205022" y="214776"/>
                  </a:lnTo>
                  <a:cubicBezTo>
                    <a:pt x="193839" y="211176"/>
                    <a:pt x="184520" y="212376"/>
                    <a:pt x="177065" y="218376"/>
                  </a:cubicBezTo>
                  <a:cubicBezTo>
                    <a:pt x="175201" y="219575"/>
                    <a:pt x="173337" y="219575"/>
                    <a:pt x="169609" y="219575"/>
                  </a:cubicBezTo>
                  <a:cubicBezTo>
                    <a:pt x="160290" y="218376"/>
                    <a:pt x="152835" y="221975"/>
                    <a:pt x="145379" y="225575"/>
                  </a:cubicBezTo>
                  <a:cubicBezTo>
                    <a:pt x="141652" y="227975"/>
                    <a:pt x="137924" y="229174"/>
                    <a:pt x="132332" y="229174"/>
                  </a:cubicBezTo>
                  <a:cubicBezTo>
                    <a:pt x="123013" y="230374"/>
                    <a:pt x="115558" y="230374"/>
                    <a:pt x="106239" y="230374"/>
                  </a:cubicBezTo>
                  <a:cubicBezTo>
                    <a:pt x="106239" y="230374"/>
                    <a:pt x="104375" y="230374"/>
                    <a:pt x="104375" y="231574"/>
                  </a:cubicBezTo>
                  <a:cubicBezTo>
                    <a:pt x="96919" y="237573"/>
                    <a:pt x="87600" y="237573"/>
                    <a:pt x="76417" y="237573"/>
                  </a:cubicBezTo>
                  <a:cubicBezTo>
                    <a:pt x="65234" y="237573"/>
                    <a:pt x="54051" y="238773"/>
                    <a:pt x="44732" y="244773"/>
                  </a:cubicBezTo>
                  <a:cubicBezTo>
                    <a:pt x="39140" y="248372"/>
                    <a:pt x="31685" y="250772"/>
                    <a:pt x="24230" y="254372"/>
                  </a:cubicBezTo>
                  <a:cubicBezTo>
                    <a:pt x="22366" y="254372"/>
                    <a:pt x="20502" y="255571"/>
                    <a:pt x="20502" y="255571"/>
                  </a:cubicBezTo>
                  <a:cubicBezTo>
                    <a:pt x="14911" y="255571"/>
                    <a:pt x="7455" y="254372"/>
                    <a:pt x="1864" y="254372"/>
                  </a:cubicBezTo>
                  <a:cubicBezTo>
                    <a:pt x="0" y="268770"/>
                    <a:pt x="3728" y="284368"/>
                    <a:pt x="5591" y="299966"/>
                  </a:cubicBezTo>
                  <a:close/>
                </a:path>
              </a:pathLst>
            </a:custGeom>
            <a:blipFill>
              <a:blip r:embed="rId11"/>
              <a:stretch>
                <a:fillRect l="-9439" r="-67790"/>
              </a:stretch>
            </a:blipFill>
          </p:spPr>
        </p:sp>
      </p:grpSp>
      <p:sp>
        <p:nvSpPr>
          <p:cNvPr id="14" name="TextBox 14"/>
          <p:cNvSpPr txBox="1"/>
          <p:nvPr/>
        </p:nvSpPr>
        <p:spPr>
          <a:xfrm>
            <a:off x="7325781" y="2527554"/>
            <a:ext cx="8865722" cy="7097777"/>
          </a:xfrm>
          <a:prstGeom prst="rect">
            <a:avLst/>
          </a:prstGeom>
        </p:spPr>
        <p:txBody>
          <a:bodyPr lIns="0" tIns="0" rIns="0" bIns="0" rtlCol="0" anchor="t">
            <a:spAutoFit/>
          </a:bodyPr>
          <a:lstStyle/>
          <a:p>
            <a:pPr marL="457200" algn="just">
              <a:buFont typeface="Arial"/>
              <a:buChar char="•"/>
            </a:pPr>
            <a:r>
              <a:rPr lang="en-US" sz="3300">
                <a:solidFill>
                  <a:srgbClr val="000000"/>
                </a:solidFill>
                <a:latin typeface="Glass Antiqua"/>
                <a:ea typeface="+mn-lt"/>
                <a:cs typeface="+mn-lt"/>
                <a:sym typeface="Glass Antiqua"/>
              </a:rPr>
              <a:t> For the web scraping component, we chose to use an application called </a:t>
            </a:r>
            <a:r>
              <a:rPr lang="en-US" sz="3300" err="1">
                <a:solidFill>
                  <a:srgbClr val="000000"/>
                </a:solidFill>
                <a:latin typeface="Glass Antiqua"/>
                <a:ea typeface="+mn-lt"/>
                <a:cs typeface="+mn-lt"/>
                <a:sym typeface="Glass Antiqua"/>
              </a:rPr>
              <a:t>ParseHub</a:t>
            </a:r>
            <a:r>
              <a:rPr lang="en-US" sz="3300">
                <a:solidFill>
                  <a:srgbClr val="000000"/>
                </a:solidFill>
                <a:latin typeface="Glass Antiqua"/>
                <a:ea typeface="+mn-lt"/>
                <a:cs typeface="+mn-lt"/>
                <a:sym typeface="Glass Antiqua"/>
              </a:rPr>
              <a:t>.</a:t>
            </a:r>
            <a:endParaRPr lang="ro-RO">
              <a:solidFill>
                <a:srgbClr val="000000"/>
              </a:solidFill>
              <a:latin typeface="Glass Antiqua"/>
              <a:ea typeface="+mn-lt"/>
              <a:cs typeface="+mn-lt"/>
            </a:endParaRPr>
          </a:p>
          <a:p>
            <a:pPr marL="457200" algn="just">
              <a:buFont typeface="Arial"/>
              <a:buChar char="•"/>
            </a:pPr>
            <a:endParaRPr lang="en-US" sz="3300">
              <a:solidFill>
                <a:srgbClr val="000000"/>
              </a:solidFill>
              <a:latin typeface="Glass Antiqua"/>
              <a:ea typeface="+mn-lt"/>
              <a:cs typeface="+mn-lt"/>
              <a:sym typeface="Glass Antiqua"/>
            </a:endParaRPr>
          </a:p>
          <a:p>
            <a:pPr marL="457200" algn="just">
              <a:buFont typeface="Arial"/>
              <a:buChar char="•"/>
            </a:pPr>
            <a:r>
              <a:rPr lang="en-US" sz="3300">
                <a:solidFill>
                  <a:srgbClr val="000000"/>
                </a:solidFill>
                <a:latin typeface="Glass Antiqua"/>
                <a:ea typeface="+mn-lt"/>
                <a:cs typeface="+mn-lt"/>
                <a:sym typeface="Glass Antiqua"/>
              </a:rPr>
              <a:t> It's a powerful visual scraper that is ideal for extracting data without the need for writing code. </a:t>
            </a:r>
            <a:endParaRPr lang="ro-RO">
              <a:solidFill>
                <a:srgbClr val="000000"/>
              </a:solidFill>
              <a:latin typeface="Glass Antiqua"/>
              <a:ea typeface="+mn-lt"/>
              <a:cs typeface="+mn-lt"/>
            </a:endParaRPr>
          </a:p>
          <a:p>
            <a:pPr marL="457200" algn="just">
              <a:buFont typeface="Arial"/>
              <a:buChar char="•"/>
            </a:pPr>
            <a:endParaRPr lang="en-US" sz="3300">
              <a:solidFill>
                <a:srgbClr val="000000"/>
              </a:solidFill>
              <a:latin typeface="Glass Antiqua"/>
              <a:ea typeface="+mn-lt"/>
              <a:cs typeface="+mn-lt"/>
              <a:sym typeface="Glass Antiqua"/>
            </a:endParaRPr>
          </a:p>
          <a:p>
            <a:pPr marL="457200" algn="just">
              <a:buFont typeface="Arial"/>
              <a:buChar char="•"/>
            </a:pPr>
            <a:r>
              <a:rPr lang="en-US" sz="3300">
                <a:solidFill>
                  <a:srgbClr val="000000"/>
                </a:solidFill>
                <a:latin typeface="Glass Antiqua"/>
                <a:ea typeface="+mn-lt"/>
                <a:cs typeface="+mn-lt"/>
                <a:sym typeface="Glass Antiqua"/>
              </a:rPr>
              <a:t>We opted for this tool because it allowed us to navigate the desired website and automatically extract the required data.</a:t>
            </a:r>
            <a:endParaRPr lang="ro-RO">
              <a:latin typeface="Glass Antiqua"/>
              <a:ea typeface="Calibri"/>
              <a:cs typeface="Calibri"/>
            </a:endParaRPr>
          </a:p>
          <a:p>
            <a:pPr marL="457200" algn="just">
              <a:buFont typeface="Arial"/>
              <a:buChar char="•"/>
            </a:pPr>
            <a:endParaRPr lang="en-US" sz="3300">
              <a:solidFill>
                <a:srgbClr val="000000"/>
              </a:solidFill>
              <a:latin typeface="Glass Antiqua"/>
              <a:ea typeface="+mn-lt"/>
              <a:cs typeface="+mn-lt"/>
            </a:endParaRPr>
          </a:p>
          <a:p>
            <a:pPr lvl="1" algn="just">
              <a:buFont typeface="Arial"/>
              <a:buChar char="•"/>
            </a:pPr>
            <a:r>
              <a:rPr lang="en-US" sz="3300">
                <a:solidFill>
                  <a:srgbClr val="000000"/>
                </a:solidFill>
                <a:latin typeface="Glass Antiqua"/>
                <a:ea typeface="+mn-lt"/>
                <a:cs typeface="+mn-lt"/>
                <a:sym typeface="Glass Antiqua"/>
              </a:rPr>
              <a:t>By using this application, we were able to collect multiple authors along with their poems and store them in JSON files.</a:t>
            </a:r>
            <a:endParaRPr lang="en-US">
              <a:latin typeface="Glass Antiqua"/>
              <a:ea typeface="+mn-lt"/>
              <a:cs typeface="+mn-lt"/>
            </a:endParaRPr>
          </a:p>
          <a:p>
            <a:pPr marL="712470" lvl="1" indent="-356235" algn="just">
              <a:lnSpc>
                <a:spcPts val="4620"/>
              </a:lnSpc>
              <a:buFont typeface="Arial"/>
              <a:buChar char="•"/>
            </a:pPr>
            <a:endParaRPr lang="en-US">
              <a:latin typeface="Glass Antiqua"/>
              <a:ea typeface="Calibri"/>
              <a:cs typeface="Calibri"/>
            </a:endParaRPr>
          </a:p>
        </p:txBody>
      </p:sp>
      <p:sp>
        <p:nvSpPr>
          <p:cNvPr id="15" name="TextBox 15"/>
          <p:cNvSpPr txBox="1"/>
          <p:nvPr/>
        </p:nvSpPr>
        <p:spPr>
          <a:xfrm>
            <a:off x="1158510" y="1403253"/>
            <a:ext cx="8728608" cy="1202252"/>
          </a:xfrm>
          <a:prstGeom prst="rect">
            <a:avLst/>
          </a:prstGeom>
        </p:spPr>
        <p:txBody>
          <a:bodyPr lIns="0" tIns="0" rIns="0" bIns="0" rtlCol="0" anchor="t">
            <a:spAutoFit/>
          </a:bodyPr>
          <a:lstStyle/>
          <a:p>
            <a:pPr algn="ctr">
              <a:lnSpc>
                <a:spcPts val="9280"/>
              </a:lnSpc>
            </a:pPr>
            <a:r>
              <a:rPr lang="en-US" sz="8000" b="1">
                <a:solidFill>
                  <a:srgbClr val="000000"/>
                </a:solidFill>
                <a:latin typeface="Mak Bold"/>
                <a:ea typeface="Mak Bold"/>
                <a:cs typeface="Mak Bold"/>
              </a:rPr>
              <a:t>Web Scraping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54AE2-C787-DB80-B0F3-FFF018A271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C907AB-BB8D-3A11-B195-4BA0A8D1A10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a:extLst>
              <a:ext uri="{FF2B5EF4-FFF2-40B4-BE49-F238E27FC236}">
                <a16:creationId xmlns:a16="http://schemas.microsoft.com/office/drawing/2014/main" id="{A63327CD-6295-391F-9CB3-4C70F6FB8FFE}"/>
              </a:ext>
            </a:extLst>
          </p:cNvPr>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AB508520-7C98-7F18-A5F2-8F17C9CC7C1A}"/>
              </a:ext>
            </a:extLst>
          </p:cNvPr>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5A2FDB91-778C-9AEA-ECC3-68FF52835453}"/>
              </a:ext>
            </a:extLst>
          </p:cNvPr>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a:extLst>
              <a:ext uri="{FF2B5EF4-FFF2-40B4-BE49-F238E27FC236}">
                <a16:creationId xmlns:a16="http://schemas.microsoft.com/office/drawing/2014/main" id="{BA3D8B72-1728-9AC8-3CA5-C838C5EE93F2}"/>
              </a:ext>
            </a:extLst>
          </p:cNvPr>
          <p:cNvGrpSpPr/>
          <p:nvPr/>
        </p:nvGrpSpPr>
        <p:grpSpPr>
          <a:xfrm>
            <a:off x="842291" y="1028700"/>
            <a:ext cx="16603419" cy="8229600"/>
            <a:chOff x="0" y="0"/>
            <a:chExt cx="4372917" cy="2167467"/>
          </a:xfrm>
        </p:grpSpPr>
        <p:sp>
          <p:nvSpPr>
            <p:cNvPr id="7" name="Freeform 7">
              <a:extLst>
                <a:ext uri="{FF2B5EF4-FFF2-40B4-BE49-F238E27FC236}">
                  <a16:creationId xmlns:a16="http://schemas.microsoft.com/office/drawing/2014/main" id="{58128581-2C61-ACAF-93AA-B0304D6DE59A}"/>
                </a:ext>
              </a:extLst>
            </p:cNvPr>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a:extLst>
                <a:ext uri="{FF2B5EF4-FFF2-40B4-BE49-F238E27FC236}">
                  <a16:creationId xmlns:a16="http://schemas.microsoft.com/office/drawing/2014/main" id="{64EE937A-9AFC-F305-F446-3C5B3AC62085}"/>
                </a:ext>
              </a:extLst>
            </p:cNvPr>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a:extLst>
              <a:ext uri="{FF2B5EF4-FFF2-40B4-BE49-F238E27FC236}">
                <a16:creationId xmlns:a16="http://schemas.microsoft.com/office/drawing/2014/main" id="{CD4C8853-4451-7767-2D8D-371C3EC71B39}"/>
              </a:ext>
            </a:extLst>
          </p:cNvPr>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494FBDD5-74C2-A01D-B0A5-35C0C762D1FB}"/>
              </a:ext>
            </a:extLst>
          </p:cNvPr>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a:extLst>
              <a:ext uri="{FF2B5EF4-FFF2-40B4-BE49-F238E27FC236}">
                <a16:creationId xmlns:a16="http://schemas.microsoft.com/office/drawing/2014/main" id="{4A3E82E1-3B1D-77E3-2012-CCF262F3049B}"/>
              </a:ext>
            </a:extLst>
          </p:cNvPr>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a:extLst>
              <a:ext uri="{FF2B5EF4-FFF2-40B4-BE49-F238E27FC236}">
                <a16:creationId xmlns:a16="http://schemas.microsoft.com/office/drawing/2014/main" id="{2FD9F43F-B341-7BF3-0C59-A2451FBD69FB}"/>
              </a:ext>
            </a:extLst>
          </p:cNvPr>
          <p:cNvSpPr txBox="1"/>
          <p:nvPr/>
        </p:nvSpPr>
        <p:spPr>
          <a:xfrm>
            <a:off x="3201749" y="1792895"/>
            <a:ext cx="11904731" cy="5972789"/>
          </a:xfrm>
          <a:prstGeom prst="rect">
            <a:avLst/>
          </a:prstGeom>
        </p:spPr>
        <p:txBody>
          <a:bodyPr wrap="square" lIns="0" tIns="0" rIns="0" bIns="0" rtlCol="0" anchor="t">
            <a:spAutoFit/>
          </a:bodyPr>
          <a:lstStyle/>
          <a:p>
            <a:pPr algn="ctr">
              <a:lnSpc>
                <a:spcPts val="9280"/>
              </a:lnSpc>
            </a:pPr>
            <a:r>
              <a:rPr lang="en-US" sz="8000" b="1" dirty="0">
                <a:solidFill>
                  <a:srgbClr val="000000"/>
                </a:solidFill>
                <a:latin typeface="Mak Bold"/>
                <a:ea typeface="Mak Bold"/>
                <a:cs typeface="Mak Bold"/>
              </a:rPr>
              <a:t>METHOD 1</a:t>
            </a:r>
          </a:p>
          <a:p>
            <a:pPr algn="ctr">
              <a:lnSpc>
                <a:spcPts val="9280"/>
              </a:lnSpc>
            </a:pPr>
            <a:endParaRPr lang="en-US" sz="8000" b="1" dirty="0">
              <a:solidFill>
                <a:srgbClr val="000000"/>
              </a:solidFill>
              <a:latin typeface="Mak Bold"/>
              <a:ea typeface="Calibri"/>
              <a:cs typeface="Calibri"/>
            </a:endParaRPr>
          </a:p>
          <a:p>
            <a:pPr algn="ctr">
              <a:lnSpc>
                <a:spcPts val="9280"/>
              </a:lnSpc>
            </a:pPr>
            <a:r>
              <a:rPr lang="en-US" sz="8000" b="1" dirty="0">
                <a:solidFill>
                  <a:srgbClr val="000000"/>
                </a:solidFill>
                <a:latin typeface="Mak Bold"/>
                <a:ea typeface="Calibri"/>
                <a:cs typeface="Calibri"/>
              </a:rPr>
              <a:t>Bag of Words + The Multinomial Bayes Naïve model</a:t>
            </a:r>
            <a:endParaRPr lang="en-US" sz="8000" b="1" dirty="0">
              <a:latin typeface="Mak Bold"/>
              <a:ea typeface="Calibri"/>
              <a:cs typeface="Calibri"/>
            </a:endParaRPr>
          </a:p>
        </p:txBody>
      </p:sp>
    </p:spTree>
    <p:extLst>
      <p:ext uri="{BB962C8B-B14F-4D97-AF65-F5344CB8AC3E}">
        <p14:creationId xmlns:p14="http://schemas.microsoft.com/office/powerpoint/2010/main" val="2945989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842291" y="1028700"/>
            <a:ext cx="16603419" cy="8229600"/>
            <a:chOff x="0" y="0"/>
            <a:chExt cx="4372917" cy="2167467"/>
          </a:xfrm>
        </p:grpSpPr>
        <p:sp>
          <p:nvSpPr>
            <p:cNvPr id="7" name="Freeform 7"/>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2" name="Group 12"/>
          <p:cNvGrpSpPr/>
          <p:nvPr/>
        </p:nvGrpSpPr>
        <p:grpSpPr>
          <a:xfrm>
            <a:off x="11362609" y="3079161"/>
            <a:ext cx="4984759" cy="4956647"/>
            <a:chOff x="0" y="0"/>
            <a:chExt cx="3216986" cy="3198843"/>
          </a:xfrm>
        </p:grpSpPr>
        <p:sp>
          <p:nvSpPr>
            <p:cNvPr id="13" name="Freeform 13"/>
            <p:cNvSpPr/>
            <p:nvPr/>
          </p:nvSpPr>
          <p:spPr>
            <a:xfrm>
              <a:off x="1864" y="0"/>
              <a:ext cx="3218932" cy="3201383"/>
            </a:xfrm>
            <a:custGeom>
              <a:avLst/>
              <a:gdLst/>
              <a:ahLst/>
              <a:cxnLst/>
              <a:rect l="l" t="t" r="r" b="b"/>
              <a:pathLst>
                <a:path w="3218932" h="3201383">
                  <a:moveTo>
                    <a:pt x="5591" y="299967"/>
                  </a:moveTo>
                  <a:cubicBezTo>
                    <a:pt x="20502" y="401955"/>
                    <a:pt x="24230" y="503944"/>
                    <a:pt x="26094" y="607132"/>
                  </a:cubicBezTo>
                  <a:cubicBezTo>
                    <a:pt x="35413" y="979091"/>
                    <a:pt x="31685" y="1351049"/>
                    <a:pt x="26094" y="1723008"/>
                  </a:cubicBezTo>
                  <a:cubicBezTo>
                    <a:pt x="20502" y="2096166"/>
                    <a:pt x="13047" y="2469324"/>
                    <a:pt x="13047" y="2843683"/>
                  </a:cubicBezTo>
                  <a:cubicBezTo>
                    <a:pt x="13047" y="2847282"/>
                    <a:pt x="13047" y="2850882"/>
                    <a:pt x="11183" y="2854482"/>
                  </a:cubicBezTo>
                  <a:cubicBezTo>
                    <a:pt x="16774" y="2855681"/>
                    <a:pt x="22366" y="2858081"/>
                    <a:pt x="27957" y="2860481"/>
                  </a:cubicBezTo>
                  <a:cubicBezTo>
                    <a:pt x="35413" y="2864080"/>
                    <a:pt x="41004" y="2870080"/>
                    <a:pt x="48460" y="2876079"/>
                  </a:cubicBezTo>
                  <a:cubicBezTo>
                    <a:pt x="65234" y="2889278"/>
                    <a:pt x="82009" y="2902476"/>
                    <a:pt x="96919" y="2915675"/>
                  </a:cubicBezTo>
                  <a:cubicBezTo>
                    <a:pt x="113694" y="2931273"/>
                    <a:pt x="130469" y="2945671"/>
                    <a:pt x="147243" y="2961269"/>
                  </a:cubicBezTo>
                  <a:cubicBezTo>
                    <a:pt x="154698" y="2968469"/>
                    <a:pt x="162154" y="2975668"/>
                    <a:pt x="169609" y="2981667"/>
                  </a:cubicBezTo>
                  <a:cubicBezTo>
                    <a:pt x="175201" y="2986467"/>
                    <a:pt x="184520" y="2988866"/>
                    <a:pt x="190111" y="2992466"/>
                  </a:cubicBezTo>
                  <a:cubicBezTo>
                    <a:pt x="208750" y="3002065"/>
                    <a:pt x="229252" y="3011664"/>
                    <a:pt x="247890" y="3021263"/>
                  </a:cubicBezTo>
                  <a:cubicBezTo>
                    <a:pt x="266529" y="3030862"/>
                    <a:pt x="285167" y="3039261"/>
                    <a:pt x="307533" y="3045260"/>
                  </a:cubicBezTo>
                  <a:cubicBezTo>
                    <a:pt x="357857" y="3059659"/>
                    <a:pt x="406317" y="3075257"/>
                    <a:pt x="456640" y="3089655"/>
                  </a:cubicBezTo>
                  <a:cubicBezTo>
                    <a:pt x="484598" y="3098054"/>
                    <a:pt x="512556" y="3105253"/>
                    <a:pt x="542377" y="3113653"/>
                  </a:cubicBezTo>
                  <a:cubicBezTo>
                    <a:pt x="544241" y="3114853"/>
                    <a:pt x="549832" y="3113653"/>
                    <a:pt x="551696" y="3113653"/>
                  </a:cubicBezTo>
                  <a:lnTo>
                    <a:pt x="562879" y="3113653"/>
                  </a:lnTo>
                  <a:lnTo>
                    <a:pt x="564743" y="3114853"/>
                  </a:lnTo>
                  <a:cubicBezTo>
                    <a:pt x="568471" y="3108853"/>
                    <a:pt x="572198" y="3104054"/>
                    <a:pt x="577790" y="3098054"/>
                  </a:cubicBezTo>
                  <a:cubicBezTo>
                    <a:pt x="583381" y="3093255"/>
                    <a:pt x="587109" y="3084856"/>
                    <a:pt x="600156" y="3084856"/>
                  </a:cubicBezTo>
                  <a:cubicBezTo>
                    <a:pt x="600156" y="3084856"/>
                    <a:pt x="602020" y="3084856"/>
                    <a:pt x="602020" y="3083656"/>
                  </a:cubicBezTo>
                  <a:cubicBezTo>
                    <a:pt x="607611" y="3077657"/>
                    <a:pt x="616930" y="3076457"/>
                    <a:pt x="628113" y="3075257"/>
                  </a:cubicBezTo>
                  <a:cubicBezTo>
                    <a:pt x="639297" y="3074057"/>
                    <a:pt x="648616" y="3070457"/>
                    <a:pt x="657935" y="3068057"/>
                  </a:cubicBezTo>
                  <a:cubicBezTo>
                    <a:pt x="659799" y="3068057"/>
                    <a:pt x="659799" y="3066858"/>
                    <a:pt x="661663" y="3066858"/>
                  </a:cubicBezTo>
                  <a:cubicBezTo>
                    <a:pt x="674709" y="3069257"/>
                    <a:pt x="684029" y="3063258"/>
                    <a:pt x="695212" y="3060859"/>
                  </a:cubicBezTo>
                  <a:lnTo>
                    <a:pt x="697076" y="3060859"/>
                  </a:lnTo>
                  <a:cubicBezTo>
                    <a:pt x="708259" y="3060859"/>
                    <a:pt x="717578" y="3057259"/>
                    <a:pt x="728761" y="3056059"/>
                  </a:cubicBezTo>
                  <a:cubicBezTo>
                    <a:pt x="738080" y="3054859"/>
                    <a:pt x="747399" y="3054859"/>
                    <a:pt x="756718" y="3051259"/>
                  </a:cubicBezTo>
                  <a:cubicBezTo>
                    <a:pt x="766038" y="3047660"/>
                    <a:pt x="777221" y="3045260"/>
                    <a:pt x="786540" y="3042860"/>
                  </a:cubicBezTo>
                  <a:cubicBezTo>
                    <a:pt x="795859" y="3040461"/>
                    <a:pt x="805178" y="3039261"/>
                    <a:pt x="814497" y="3036861"/>
                  </a:cubicBezTo>
                  <a:lnTo>
                    <a:pt x="823817" y="3036861"/>
                  </a:lnTo>
                  <a:cubicBezTo>
                    <a:pt x="833136" y="3036861"/>
                    <a:pt x="840591" y="3036861"/>
                    <a:pt x="848046" y="3033262"/>
                  </a:cubicBezTo>
                  <a:lnTo>
                    <a:pt x="851774" y="3033262"/>
                  </a:lnTo>
                  <a:cubicBezTo>
                    <a:pt x="861093" y="3033262"/>
                    <a:pt x="872276" y="3034461"/>
                    <a:pt x="881596" y="3034461"/>
                  </a:cubicBezTo>
                  <a:lnTo>
                    <a:pt x="889051" y="3034461"/>
                  </a:lnTo>
                  <a:cubicBezTo>
                    <a:pt x="898370" y="3033262"/>
                    <a:pt x="902098" y="3038061"/>
                    <a:pt x="907689" y="3040461"/>
                  </a:cubicBezTo>
                  <a:cubicBezTo>
                    <a:pt x="917008" y="3047660"/>
                    <a:pt x="928192" y="3048860"/>
                    <a:pt x="943102" y="3047660"/>
                  </a:cubicBezTo>
                  <a:cubicBezTo>
                    <a:pt x="956149" y="3046460"/>
                    <a:pt x="967332" y="3045260"/>
                    <a:pt x="980379" y="3045260"/>
                  </a:cubicBezTo>
                  <a:cubicBezTo>
                    <a:pt x="985971" y="3045260"/>
                    <a:pt x="993426" y="3046460"/>
                    <a:pt x="999017" y="3047660"/>
                  </a:cubicBezTo>
                  <a:cubicBezTo>
                    <a:pt x="1004609" y="3048860"/>
                    <a:pt x="1008337" y="3050060"/>
                    <a:pt x="1013928" y="3051259"/>
                  </a:cubicBezTo>
                  <a:lnTo>
                    <a:pt x="1019520" y="3054859"/>
                  </a:lnTo>
                  <a:cubicBezTo>
                    <a:pt x="1019520" y="3054859"/>
                    <a:pt x="1021384" y="3058459"/>
                    <a:pt x="1023247" y="3059659"/>
                  </a:cubicBezTo>
                  <a:cubicBezTo>
                    <a:pt x="1026975" y="3060859"/>
                    <a:pt x="1030703" y="3060859"/>
                    <a:pt x="1032567" y="3062058"/>
                  </a:cubicBezTo>
                  <a:lnTo>
                    <a:pt x="1034430" y="3063258"/>
                  </a:lnTo>
                  <a:cubicBezTo>
                    <a:pt x="1043750" y="3059659"/>
                    <a:pt x="1047477" y="3065658"/>
                    <a:pt x="1053069" y="3066858"/>
                  </a:cubicBezTo>
                  <a:cubicBezTo>
                    <a:pt x="1060524" y="3069257"/>
                    <a:pt x="1066116" y="3071657"/>
                    <a:pt x="1073571" y="3075257"/>
                  </a:cubicBezTo>
                  <a:cubicBezTo>
                    <a:pt x="1073571" y="3074057"/>
                    <a:pt x="1073571" y="3072857"/>
                    <a:pt x="1075435" y="3071657"/>
                  </a:cubicBezTo>
                  <a:cubicBezTo>
                    <a:pt x="1086618" y="3072857"/>
                    <a:pt x="1099665" y="3072857"/>
                    <a:pt x="1110848" y="3077657"/>
                  </a:cubicBezTo>
                  <a:cubicBezTo>
                    <a:pt x="1112712" y="3075257"/>
                    <a:pt x="1116439" y="3072857"/>
                    <a:pt x="1120167" y="3070457"/>
                  </a:cubicBezTo>
                  <a:cubicBezTo>
                    <a:pt x="1120167" y="3070457"/>
                    <a:pt x="1120167" y="3069257"/>
                    <a:pt x="1122031" y="3069257"/>
                  </a:cubicBezTo>
                  <a:cubicBezTo>
                    <a:pt x="1131350" y="3068057"/>
                    <a:pt x="1136941" y="3064458"/>
                    <a:pt x="1138805" y="3058459"/>
                  </a:cubicBezTo>
                  <a:cubicBezTo>
                    <a:pt x="1140669" y="3056059"/>
                    <a:pt x="1140669" y="3053659"/>
                    <a:pt x="1140669" y="3052459"/>
                  </a:cubicBezTo>
                  <a:cubicBezTo>
                    <a:pt x="1148125" y="3050060"/>
                    <a:pt x="1153716" y="3047660"/>
                    <a:pt x="1161171" y="3045260"/>
                  </a:cubicBezTo>
                  <a:lnTo>
                    <a:pt x="1161171" y="3042860"/>
                  </a:lnTo>
                  <a:cubicBezTo>
                    <a:pt x="1155580" y="3036861"/>
                    <a:pt x="1155580" y="3035661"/>
                    <a:pt x="1164899" y="3033262"/>
                  </a:cubicBezTo>
                  <a:cubicBezTo>
                    <a:pt x="1166763" y="3032062"/>
                    <a:pt x="1166763" y="3030862"/>
                    <a:pt x="1168627" y="3030862"/>
                  </a:cubicBezTo>
                  <a:cubicBezTo>
                    <a:pt x="1172354" y="3029662"/>
                    <a:pt x="1176082" y="3028462"/>
                    <a:pt x="1177946" y="3027262"/>
                  </a:cubicBezTo>
                  <a:cubicBezTo>
                    <a:pt x="1177946" y="3027262"/>
                    <a:pt x="1177946" y="3028462"/>
                    <a:pt x="1179810" y="3028462"/>
                  </a:cubicBezTo>
                  <a:lnTo>
                    <a:pt x="1179810" y="3026062"/>
                  </a:lnTo>
                  <a:cubicBezTo>
                    <a:pt x="1190993" y="3023663"/>
                    <a:pt x="1202176" y="3021263"/>
                    <a:pt x="1213359" y="3017663"/>
                  </a:cubicBezTo>
                  <a:cubicBezTo>
                    <a:pt x="1218950" y="3015263"/>
                    <a:pt x="1224542" y="3014064"/>
                    <a:pt x="1231997" y="3016463"/>
                  </a:cubicBezTo>
                  <a:cubicBezTo>
                    <a:pt x="1235725" y="3017663"/>
                    <a:pt x="1239453" y="3016463"/>
                    <a:pt x="1243180" y="3015263"/>
                  </a:cubicBezTo>
                  <a:cubicBezTo>
                    <a:pt x="1252500" y="3012864"/>
                    <a:pt x="1261819" y="3011664"/>
                    <a:pt x="1271138" y="3009264"/>
                  </a:cubicBezTo>
                  <a:cubicBezTo>
                    <a:pt x="1278593" y="3008064"/>
                    <a:pt x="1284185" y="3005665"/>
                    <a:pt x="1291640" y="3003265"/>
                  </a:cubicBezTo>
                  <a:cubicBezTo>
                    <a:pt x="1291640" y="3003265"/>
                    <a:pt x="1293504" y="3000865"/>
                    <a:pt x="1291640" y="2999665"/>
                  </a:cubicBezTo>
                  <a:cubicBezTo>
                    <a:pt x="1291640" y="2998465"/>
                    <a:pt x="1289776" y="2996066"/>
                    <a:pt x="1289776" y="2994866"/>
                  </a:cubicBezTo>
                  <a:cubicBezTo>
                    <a:pt x="1295368" y="2992466"/>
                    <a:pt x="1299096" y="2990066"/>
                    <a:pt x="1302823" y="2990066"/>
                  </a:cubicBezTo>
                  <a:cubicBezTo>
                    <a:pt x="1308415" y="2988866"/>
                    <a:pt x="1315870" y="2988866"/>
                    <a:pt x="1323325" y="2987666"/>
                  </a:cubicBezTo>
                  <a:cubicBezTo>
                    <a:pt x="1328917" y="2976868"/>
                    <a:pt x="1340100" y="2974468"/>
                    <a:pt x="1353147" y="2978068"/>
                  </a:cubicBezTo>
                  <a:lnTo>
                    <a:pt x="1356875" y="2975668"/>
                  </a:lnTo>
                  <a:cubicBezTo>
                    <a:pt x="1358738" y="2976868"/>
                    <a:pt x="1358738" y="2976868"/>
                    <a:pt x="1358738" y="2978068"/>
                  </a:cubicBezTo>
                  <a:cubicBezTo>
                    <a:pt x="1364330" y="2975668"/>
                    <a:pt x="1369921" y="2973268"/>
                    <a:pt x="1375513" y="2972068"/>
                  </a:cubicBezTo>
                  <a:cubicBezTo>
                    <a:pt x="1381104" y="2969669"/>
                    <a:pt x="1386696" y="2967269"/>
                    <a:pt x="1394151" y="2969669"/>
                  </a:cubicBezTo>
                  <a:cubicBezTo>
                    <a:pt x="1394151" y="2963669"/>
                    <a:pt x="1399743" y="2963669"/>
                    <a:pt x="1405334" y="2964869"/>
                  </a:cubicBezTo>
                  <a:cubicBezTo>
                    <a:pt x="1409062" y="2964869"/>
                    <a:pt x="1414654" y="2963669"/>
                    <a:pt x="1418381" y="2962470"/>
                  </a:cubicBezTo>
                  <a:cubicBezTo>
                    <a:pt x="1420245" y="2962470"/>
                    <a:pt x="1423973" y="2961269"/>
                    <a:pt x="1425837" y="2962470"/>
                  </a:cubicBezTo>
                  <a:cubicBezTo>
                    <a:pt x="1433292" y="2966069"/>
                    <a:pt x="1444475" y="2967269"/>
                    <a:pt x="1451930" y="2973268"/>
                  </a:cubicBezTo>
                  <a:cubicBezTo>
                    <a:pt x="1457522" y="2978068"/>
                    <a:pt x="1466841" y="2980467"/>
                    <a:pt x="1470569" y="2987666"/>
                  </a:cubicBezTo>
                  <a:cubicBezTo>
                    <a:pt x="1472432" y="2990066"/>
                    <a:pt x="1479888" y="2992466"/>
                    <a:pt x="1483615" y="2993666"/>
                  </a:cubicBezTo>
                  <a:cubicBezTo>
                    <a:pt x="1483615" y="2993666"/>
                    <a:pt x="1485479" y="2993666"/>
                    <a:pt x="1487343" y="2994866"/>
                  </a:cubicBezTo>
                  <a:cubicBezTo>
                    <a:pt x="1489207" y="2998465"/>
                    <a:pt x="1494799" y="2997265"/>
                    <a:pt x="1498526" y="2996066"/>
                  </a:cubicBezTo>
                  <a:cubicBezTo>
                    <a:pt x="1502254" y="2996066"/>
                    <a:pt x="1505982" y="2994866"/>
                    <a:pt x="1507845" y="2998465"/>
                  </a:cubicBezTo>
                  <a:cubicBezTo>
                    <a:pt x="1507845" y="2999665"/>
                    <a:pt x="1513437" y="3000865"/>
                    <a:pt x="1515301" y="3002065"/>
                  </a:cubicBezTo>
                  <a:cubicBezTo>
                    <a:pt x="1520892" y="3004465"/>
                    <a:pt x="1526484" y="3006865"/>
                    <a:pt x="1530211" y="3009264"/>
                  </a:cubicBezTo>
                  <a:cubicBezTo>
                    <a:pt x="1532075" y="3010464"/>
                    <a:pt x="1533939" y="3011664"/>
                    <a:pt x="1533939" y="3012864"/>
                  </a:cubicBezTo>
                  <a:cubicBezTo>
                    <a:pt x="1533939" y="3016463"/>
                    <a:pt x="1539531" y="3018863"/>
                    <a:pt x="1545122" y="3018863"/>
                  </a:cubicBezTo>
                  <a:cubicBezTo>
                    <a:pt x="1552578" y="3020063"/>
                    <a:pt x="1558169" y="3020063"/>
                    <a:pt x="1565624" y="3021263"/>
                  </a:cubicBezTo>
                  <a:cubicBezTo>
                    <a:pt x="1567488" y="3021263"/>
                    <a:pt x="1567488" y="3023663"/>
                    <a:pt x="1569352" y="3023663"/>
                  </a:cubicBezTo>
                  <a:cubicBezTo>
                    <a:pt x="1571216" y="3026062"/>
                    <a:pt x="1573080" y="3029662"/>
                    <a:pt x="1580535" y="3027262"/>
                  </a:cubicBezTo>
                  <a:cubicBezTo>
                    <a:pt x="1584263" y="3026062"/>
                    <a:pt x="1595446" y="3028462"/>
                    <a:pt x="1597310" y="3030862"/>
                  </a:cubicBezTo>
                  <a:cubicBezTo>
                    <a:pt x="1601037" y="3039261"/>
                    <a:pt x="1614084" y="3039261"/>
                    <a:pt x="1623403" y="3041660"/>
                  </a:cubicBezTo>
                  <a:cubicBezTo>
                    <a:pt x="1625267" y="3041660"/>
                    <a:pt x="1627131" y="3041660"/>
                    <a:pt x="1627131" y="3042860"/>
                  </a:cubicBezTo>
                  <a:cubicBezTo>
                    <a:pt x="1632723" y="3047660"/>
                    <a:pt x="1640178" y="3048860"/>
                    <a:pt x="1647633" y="3051259"/>
                  </a:cubicBezTo>
                  <a:cubicBezTo>
                    <a:pt x="1655089" y="3053659"/>
                    <a:pt x="1662544" y="3058459"/>
                    <a:pt x="1669999" y="3063258"/>
                  </a:cubicBezTo>
                  <a:lnTo>
                    <a:pt x="1679318" y="3069257"/>
                  </a:lnTo>
                  <a:cubicBezTo>
                    <a:pt x="1681182" y="3070457"/>
                    <a:pt x="1683046" y="3070457"/>
                    <a:pt x="1684910" y="3070457"/>
                  </a:cubicBezTo>
                  <a:cubicBezTo>
                    <a:pt x="1690502" y="3070457"/>
                    <a:pt x="1696093" y="3069257"/>
                    <a:pt x="1699821" y="3072857"/>
                  </a:cubicBezTo>
                  <a:cubicBezTo>
                    <a:pt x="1699821" y="3072857"/>
                    <a:pt x="1701685" y="3074057"/>
                    <a:pt x="1703549" y="3074057"/>
                  </a:cubicBezTo>
                  <a:cubicBezTo>
                    <a:pt x="1718459" y="3072857"/>
                    <a:pt x="1727778" y="3078856"/>
                    <a:pt x="1737098" y="3084856"/>
                  </a:cubicBezTo>
                  <a:cubicBezTo>
                    <a:pt x="1740825" y="3087255"/>
                    <a:pt x="1748281" y="3088455"/>
                    <a:pt x="1752008" y="3088455"/>
                  </a:cubicBezTo>
                  <a:cubicBezTo>
                    <a:pt x="1763191" y="3090855"/>
                    <a:pt x="1776238" y="3092055"/>
                    <a:pt x="1785558" y="3096854"/>
                  </a:cubicBezTo>
                  <a:cubicBezTo>
                    <a:pt x="1791149" y="3099254"/>
                    <a:pt x="1798604" y="3102854"/>
                    <a:pt x="1804196" y="3102854"/>
                  </a:cubicBezTo>
                  <a:cubicBezTo>
                    <a:pt x="1813515" y="3102854"/>
                    <a:pt x="1817243" y="3107653"/>
                    <a:pt x="1820970" y="3111253"/>
                  </a:cubicBezTo>
                  <a:cubicBezTo>
                    <a:pt x="1832154" y="3112452"/>
                    <a:pt x="1843336" y="3112452"/>
                    <a:pt x="1848928" y="3119652"/>
                  </a:cubicBezTo>
                  <a:cubicBezTo>
                    <a:pt x="1848928" y="3120852"/>
                    <a:pt x="1850792" y="3120852"/>
                    <a:pt x="1852656" y="3120852"/>
                  </a:cubicBezTo>
                  <a:cubicBezTo>
                    <a:pt x="1860111" y="3122052"/>
                    <a:pt x="1867566" y="3123251"/>
                    <a:pt x="1875022" y="3125651"/>
                  </a:cubicBezTo>
                  <a:cubicBezTo>
                    <a:pt x="1878749" y="3126851"/>
                    <a:pt x="1882477" y="3129251"/>
                    <a:pt x="1888069" y="3131651"/>
                  </a:cubicBezTo>
                  <a:cubicBezTo>
                    <a:pt x="1889932" y="3131651"/>
                    <a:pt x="1889932" y="3132850"/>
                    <a:pt x="1891796" y="3132850"/>
                  </a:cubicBezTo>
                  <a:cubicBezTo>
                    <a:pt x="1904843" y="3132850"/>
                    <a:pt x="1908571" y="3138850"/>
                    <a:pt x="1916026" y="3143649"/>
                  </a:cubicBezTo>
                  <a:cubicBezTo>
                    <a:pt x="1927209" y="3149648"/>
                    <a:pt x="1940256" y="3155648"/>
                    <a:pt x="1949575" y="3162847"/>
                  </a:cubicBezTo>
                  <a:cubicBezTo>
                    <a:pt x="1955167" y="3167646"/>
                    <a:pt x="1964486" y="3170046"/>
                    <a:pt x="1970077" y="3172446"/>
                  </a:cubicBezTo>
                  <a:lnTo>
                    <a:pt x="1981260" y="3176046"/>
                  </a:lnTo>
                  <a:cubicBezTo>
                    <a:pt x="1984988" y="3178445"/>
                    <a:pt x="1988716" y="3180845"/>
                    <a:pt x="1994307" y="3183245"/>
                  </a:cubicBezTo>
                  <a:cubicBezTo>
                    <a:pt x="1999899" y="3184445"/>
                    <a:pt x="2001763" y="3189244"/>
                    <a:pt x="2009218" y="3188044"/>
                  </a:cubicBezTo>
                  <a:cubicBezTo>
                    <a:pt x="2012946" y="3188044"/>
                    <a:pt x="2016673" y="3189244"/>
                    <a:pt x="2020401" y="3190444"/>
                  </a:cubicBezTo>
                  <a:cubicBezTo>
                    <a:pt x="2025993" y="3192844"/>
                    <a:pt x="2027856" y="3195243"/>
                    <a:pt x="2035312" y="3195243"/>
                  </a:cubicBezTo>
                  <a:cubicBezTo>
                    <a:pt x="2039040" y="3195243"/>
                    <a:pt x="2042767" y="3197643"/>
                    <a:pt x="2044631" y="3198843"/>
                  </a:cubicBezTo>
                  <a:cubicBezTo>
                    <a:pt x="2053950" y="3201383"/>
                    <a:pt x="2063269" y="3201383"/>
                    <a:pt x="2068861" y="3194044"/>
                  </a:cubicBezTo>
                  <a:lnTo>
                    <a:pt x="2070725" y="3192844"/>
                  </a:lnTo>
                  <a:cubicBezTo>
                    <a:pt x="2078180" y="3195243"/>
                    <a:pt x="2078180" y="3190444"/>
                    <a:pt x="2080044" y="3188044"/>
                  </a:cubicBezTo>
                  <a:cubicBezTo>
                    <a:pt x="2081908" y="3186844"/>
                    <a:pt x="2085636" y="3185645"/>
                    <a:pt x="2087499" y="3184445"/>
                  </a:cubicBezTo>
                  <a:cubicBezTo>
                    <a:pt x="2091227" y="3182045"/>
                    <a:pt x="2094955" y="3180845"/>
                    <a:pt x="2100546" y="3178445"/>
                  </a:cubicBezTo>
                  <a:cubicBezTo>
                    <a:pt x="2102410" y="3177245"/>
                    <a:pt x="2106138" y="3176046"/>
                    <a:pt x="2108002" y="3176046"/>
                  </a:cubicBezTo>
                  <a:cubicBezTo>
                    <a:pt x="2117321" y="3176046"/>
                    <a:pt x="2122912" y="3173646"/>
                    <a:pt x="2130368" y="3168846"/>
                  </a:cubicBezTo>
                  <a:cubicBezTo>
                    <a:pt x="2135959" y="3165247"/>
                    <a:pt x="2145278" y="3162847"/>
                    <a:pt x="2152734" y="3160447"/>
                  </a:cubicBezTo>
                  <a:cubicBezTo>
                    <a:pt x="2160189" y="3158048"/>
                    <a:pt x="2167644" y="3155648"/>
                    <a:pt x="2176964" y="3154448"/>
                  </a:cubicBezTo>
                  <a:cubicBezTo>
                    <a:pt x="2182555" y="3153248"/>
                    <a:pt x="2188147" y="3153248"/>
                    <a:pt x="2193738" y="3153248"/>
                  </a:cubicBezTo>
                  <a:lnTo>
                    <a:pt x="2197466" y="3153248"/>
                  </a:lnTo>
                  <a:cubicBezTo>
                    <a:pt x="2204921" y="3150848"/>
                    <a:pt x="2212377" y="3147249"/>
                    <a:pt x="2221696" y="3144849"/>
                  </a:cubicBezTo>
                  <a:lnTo>
                    <a:pt x="2227287" y="3144849"/>
                  </a:lnTo>
                  <a:cubicBezTo>
                    <a:pt x="2236606" y="3147249"/>
                    <a:pt x="2245926" y="3147249"/>
                    <a:pt x="2255245" y="3142449"/>
                  </a:cubicBezTo>
                  <a:cubicBezTo>
                    <a:pt x="2257109" y="3141249"/>
                    <a:pt x="2260836" y="3140050"/>
                    <a:pt x="2262700" y="3138850"/>
                  </a:cubicBezTo>
                  <a:cubicBezTo>
                    <a:pt x="2272019" y="3141249"/>
                    <a:pt x="2281338" y="3146049"/>
                    <a:pt x="2292522" y="3146049"/>
                  </a:cubicBezTo>
                  <a:cubicBezTo>
                    <a:pt x="2296249" y="3146049"/>
                    <a:pt x="2301841" y="3144849"/>
                    <a:pt x="2305568" y="3143649"/>
                  </a:cubicBezTo>
                  <a:cubicBezTo>
                    <a:pt x="2313024" y="3143649"/>
                    <a:pt x="2320479" y="3143649"/>
                    <a:pt x="2326071" y="3142449"/>
                  </a:cubicBezTo>
                  <a:cubicBezTo>
                    <a:pt x="2333526" y="3141249"/>
                    <a:pt x="2342845" y="3142449"/>
                    <a:pt x="2350301" y="3140050"/>
                  </a:cubicBezTo>
                  <a:cubicBezTo>
                    <a:pt x="2354028" y="3134050"/>
                    <a:pt x="2355892" y="3134050"/>
                    <a:pt x="2365211" y="3135250"/>
                  </a:cubicBezTo>
                  <a:cubicBezTo>
                    <a:pt x="2376394" y="3136450"/>
                    <a:pt x="2383850" y="3135250"/>
                    <a:pt x="2391305" y="3129251"/>
                  </a:cubicBezTo>
                  <a:cubicBezTo>
                    <a:pt x="2395033" y="3125651"/>
                    <a:pt x="2404352" y="3125651"/>
                    <a:pt x="2409943" y="3123251"/>
                  </a:cubicBezTo>
                  <a:cubicBezTo>
                    <a:pt x="2411807" y="3123251"/>
                    <a:pt x="2413671" y="3122052"/>
                    <a:pt x="2415535" y="3122052"/>
                  </a:cubicBezTo>
                  <a:cubicBezTo>
                    <a:pt x="2419262" y="3120852"/>
                    <a:pt x="2421126" y="3120852"/>
                    <a:pt x="2424854" y="3119652"/>
                  </a:cubicBezTo>
                  <a:cubicBezTo>
                    <a:pt x="2434173" y="3117252"/>
                    <a:pt x="2443493" y="3116052"/>
                    <a:pt x="2452812" y="3112452"/>
                  </a:cubicBezTo>
                  <a:cubicBezTo>
                    <a:pt x="2462131" y="3108853"/>
                    <a:pt x="2469586" y="3106453"/>
                    <a:pt x="2478906" y="3111253"/>
                  </a:cubicBezTo>
                  <a:lnTo>
                    <a:pt x="2482633" y="3111253"/>
                  </a:lnTo>
                  <a:cubicBezTo>
                    <a:pt x="2486361" y="3110053"/>
                    <a:pt x="2488225" y="3110053"/>
                    <a:pt x="2491952" y="3108853"/>
                  </a:cubicBezTo>
                  <a:cubicBezTo>
                    <a:pt x="2491952" y="3105253"/>
                    <a:pt x="2491952" y="3100454"/>
                    <a:pt x="2499408" y="3096854"/>
                  </a:cubicBezTo>
                  <a:cubicBezTo>
                    <a:pt x="2501272" y="3095654"/>
                    <a:pt x="2501272" y="3093255"/>
                    <a:pt x="2504999" y="3092055"/>
                  </a:cubicBezTo>
                  <a:cubicBezTo>
                    <a:pt x="2508727" y="3089655"/>
                    <a:pt x="2514318" y="3089655"/>
                    <a:pt x="2518046" y="3090855"/>
                  </a:cubicBezTo>
                  <a:cubicBezTo>
                    <a:pt x="2519910" y="3092055"/>
                    <a:pt x="2523638" y="3090855"/>
                    <a:pt x="2525501" y="3090855"/>
                  </a:cubicBezTo>
                  <a:cubicBezTo>
                    <a:pt x="2536684" y="3089655"/>
                    <a:pt x="2549731" y="3089655"/>
                    <a:pt x="2560914" y="3088455"/>
                  </a:cubicBezTo>
                  <a:cubicBezTo>
                    <a:pt x="2572097" y="3087255"/>
                    <a:pt x="2583280" y="3086056"/>
                    <a:pt x="2594464" y="3083656"/>
                  </a:cubicBezTo>
                  <a:cubicBezTo>
                    <a:pt x="2601919" y="3081256"/>
                    <a:pt x="2609374" y="3082456"/>
                    <a:pt x="2616829" y="3082456"/>
                  </a:cubicBezTo>
                  <a:cubicBezTo>
                    <a:pt x="2631740" y="3083656"/>
                    <a:pt x="2644787" y="3083656"/>
                    <a:pt x="2657834" y="3078856"/>
                  </a:cubicBezTo>
                  <a:lnTo>
                    <a:pt x="2654106" y="3076457"/>
                  </a:lnTo>
                  <a:cubicBezTo>
                    <a:pt x="2657834" y="3075257"/>
                    <a:pt x="2661562" y="3075257"/>
                    <a:pt x="2667153" y="3075257"/>
                  </a:cubicBezTo>
                  <a:cubicBezTo>
                    <a:pt x="2670881" y="3078856"/>
                    <a:pt x="2676472" y="3076457"/>
                    <a:pt x="2680200" y="3074057"/>
                  </a:cubicBezTo>
                  <a:cubicBezTo>
                    <a:pt x="2685792" y="3070457"/>
                    <a:pt x="2691383" y="3071657"/>
                    <a:pt x="2698838" y="3071657"/>
                  </a:cubicBezTo>
                  <a:cubicBezTo>
                    <a:pt x="2706294" y="3072857"/>
                    <a:pt x="2715613" y="3070457"/>
                    <a:pt x="2724932" y="3069257"/>
                  </a:cubicBezTo>
                  <a:cubicBezTo>
                    <a:pt x="2726796" y="3069257"/>
                    <a:pt x="2728660" y="3066858"/>
                    <a:pt x="2728660" y="3065658"/>
                  </a:cubicBezTo>
                  <a:cubicBezTo>
                    <a:pt x="2732388" y="3065658"/>
                    <a:pt x="2736115" y="3064458"/>
                    <a:pt x="2741707" y="3064458"/>
                  </a:cubicBezTo>
                  <a:lnTo>
                    <a:pt x="2749162" y="3064458"/>
                  </a:lnTo>
                  <a:cubicBezTo>
                    <a:pt x="2756617" y="3066858"/>
                    <a:pt x="2764073" y="3066858"/>
                    <a:pt x="2771528" y="3064458"/>
                  </a:cubicBezTo>
                  <a:cubicBezTo>
                    <a:pt x="2773392" y="3063258"/>
                    <a:pt x="2777120" y="3063258"/>
                    <a:pt x="2778984" y="3063258"/>
                  </a:cubicBezTo>
                  <a:cubicBezTo>
                    <a:pt x="2784575" y="3062058"/>
                    <a:pt x="2790167" y="3063258"/>
                    <a:pt x="2793894" y="3059659"/>
                  </a:cubicBezTo>
                  <a:cubicBezTo>
                    <a:pt x="2795758" y="3058459"/>
                    <a:pt x="2799486" y="3059659"/>
                    <a:pt x="2803213" y="3058459"/>
                  </a:cubicBezTo>
                  <a:lnTo>
                    <a:pt x="2857265" y="3058459"/>
                  </a:lnTo>
                  <a:cubicBezTo>
                    <a:pt x="2864720" y="3058459"/>
                    <a:pt x="2874039" y="3059659"/>
                    <a:pt x="2881494" y="3060859"/>
                  </a:cubicBezTo>
                  <a:cubicBezTo>
                    <a:pt x="2890814" y="3062058"/>
                    <a:pt x="2898269" y="3060859"/>
                    <a:pt x="2905725" y="3059659"/>
                  </a:cubicBezTo>
                  <a:lnTo>
                    <a:pt x="2918771" y="3059659"/>
                  </a:lnTo>
                  <a:cubicBezTo>
                    <a:pt x="2924363" y="3059659"/>
                    <a:pt x="2929954" y="3060859"/>
                    <a:pt x="2935546" y="3059659"/>
                  </a:cubicBezTo>
                  <a:cubicBezTo>
                    <a:pt x="2939273" y="3059659"/>
                    <a:pt x="2941137" y="3057259"/>
                    <a:pt x="2943001" y="3054859"/>
                  </a:cubicBezTo>
                  <a:cubicBezTo>
                    <a:pt x="2946729" y="3051259"/>
                    <a:pt x="2952321" y="3050060"/>
                    <a:pt x="2959776" y="3050060"/>
                  </a:cubicBezTo>
                  <a:cubicBezTo>
                    <a:pt x="2965367" y="3050060"/>
                    <a:pt x="2970959" y="3048860"/>
                    <a:pt x="2976550" y="3047660"/>
                  </a:cubicBezTo>
                  <a:lnTo>
                    <a:pt x="2980278" y="3047660"/>
                  </a:lnTo>
                  <a:cubicBezTo>
                    <a:pt x="2987733" y="3054859"/>
                    <a:pt x="2998916" y="3050060"/>
                    <a:pt x="3008236" y="3051259"/>
                  </a:cubicBezTo>
                  <a:lnTo>
                    <a:pt x="3011963" y="3051259"/>
                  </a:lnTo>
                  <a:cubicBezTo>
                    <a:pt x="3019418" y="3053659"/>
                    <a:pt x="3028738" y="3056059"/>
                    <a:pt x="3036193" y="3057259"/>
                  </a:cubicBezTo>
                  <a:cubicBezTo>
                    <a:pt x="3045512" y="3058459"/>
                    <a:pt x="3052968" y="3064458"/>
                    <a:pt x="3060423" y="3064458"/>
                  </a:cubicBezTo>
                  <a:cubicBezTo>
                    <a:pt x="3073470" y="3064458"/>
                    <a:pt x="3084653" y="3070457"/>
                    <a:pt x="3095836" y="3071657"/>
                  </a:cubicBezTo>
                  <a:cubicBezTo>
                    <a:pt x="3105155" y="3072857"/>
                    <a:pt x="3114474" y="3075257"/>
                    <a:pt x="3123794" y="3077657"/>
                  </a:cubicBezTo>
                  <a:cubicBezTo>
                    <a:pt x="3127521" y="3078856"/>
                    <a:pt x="3133113" y="3077657"/>
                    <a:pt x="3136840" y="3077657"/>
                  </a:cubicBezTo>
                  <a:cubicBezTo>
                    <a:pt x="3148024" y="3078856"/>
                    <a:pt x="3159206" y="3078856"/>
                    <a:pt x="3170390" y="3080056"/>
                  </a:cubicBezTo>
                  <a:lnTo>
                    <a:pt x="3172253" y="3080056"/>
                  </a:lnTo>
                  <a:cubicBezTo>
                    <a:pt x="3185300" y="3078856"/>
                    <a:pt x="3198347" y="3081256"/>
                    <a:pt x="3211394" y="3081256"/>
                  </a:cubicBezTo>
                  <a:cubicBezTo>
                    <a:pt x="3213258" y="2867680"/>
                    <a:pt x="3203939" y="2654104"/>
                    <a:pt x="3192756" y="2440528"/>
                  </a:cubicBezTo>
                  <a:cubicBezTo>
                    <a:pt x="3181573" y="2237750"/>
                    <a:pt x="3170390" y="2034973"/>
                    <a:pt x="3168526" y="1832196"/>
                  </a:cubicBezTo>
                  <a:cubicBezTo>
                    <a:pt x="3168526" y="1730207"/>
                    <a:pt x="3170390" y="1629418"/>
                    <a:pt x="3174117" y="1527430"/>
                  </a:cubicBezTo>
                  <a:cubicBezTo>
                    <a:pt x="3179709" y="1425441"/>
                    <a:pt x="3190892" y="1323452"/>
                    <a:pt x="3198347" y="1221464"/>
                  </a:cubicBezTo>
                  <a:cubicBezTo>
                    <a:pt x="3218932" y="898700"/>
                    <a:pt x="3207666" y="574736"/>
                    <a:pt x="3200211" y="251972"/>
                  </a:cubicBezTo>
                  <a:cubicBezTo>
                    <a:pt x="3194620" y="250772"/>
                    <a:pt x="3190892" y="249572"/>
                    <a:pt x="3187164" y="248372"/>
                  </a:cubicBezTo>
                  <a:cubicBezTo>
                    <a:pt x="3181573" y="245973"/>
                    <a:pt x="3175981" y="244773"/>
                    <a:pt x="3168526" y="245973"/>
                  </a:cubicBezTo>
                  <a:lnTo>
                    <a:pt x="3157343" y="245973"/>
                  </a:lnTo>
                  <a:cubicBezTo>
                    <a:pt x="3151751" y="245973"/>
                    <a:pt x="3144296" y="245973"/>
                    <a:pt x="3140568" y="250772"/>
                  </a:cubicBezTo>
                  <a:cubicBezTo>
                    <a:pt x="3140568" y="250772"/>
                    <a:pt x="3138704" y="251972"/>
                    <a:pt x="3136840" y="251972"/>
                  </a:cubicBezTo>
                  <a:lnTo>
                    <a:pt x="3129385" y="251972"/>
                  </a:lnTo>
                  <a:cubicBezTo>
                    <a:pt x="3127521" y="249572"/>
                    <a:pt x="3131249" y="244773"/>
                    <a:pt x="3121930" y="245973"/>
                  </a:cubicBezTo>
                  <a:cubicBezTo>
                    <a:pt x="3118202" y="245973"/>
                    <a:pt x="3112610" y="247172"/>
                    <a:pt x="3108883" y="247172"/>
                  </a:cubicBezTo>
                  <a:lnTo>
                    <a:pt x="3080925" y="247172"/>
                  </a:lnTo>
                  <a:cubicBezTo>
                    <a:pt x="3079061" y="244773"/>
                    <a:pt x="3077198" y="242373"/>
                    <a:pt x="3073470" y="238773"/>
                  </a:cubicBezTo>
                  <a:cubicBezTo>
                    <a:pt x="3071606" y="236374"/>
                    <a:pt x="3069742" y="235174"/>
                    <a:pt x="3064151" y="237573"/>
                  </a:cubicBezTo>
                  <a:cubicBezTo>
                    <a:pt x="3060423" y="238773"/>
                    <a:pt x="3058559" y="238773"/>
                    <a:pt x="3056695" y="236374"/>
                  </a:cubicBezTo>
                  <a:cubicBezTo>
                    <a:pt x="3051104" y="230374"/>
                    <a:pt x="3045512" y="225575"/>
                    <a:pt x="3034329" y="224375"/>
                  </a:cubicBezTo>
                  <a:cubicBezTo>
                    <a:pt x="3032465" y="224375"/>
                    <a:pt x="3030602" y="221975"/>
                    <a:pt x="3028738" y="220775"/>
                  </a:cubicBezTo>
                  <a:cubicBezTo>
                    <a:pt x="3025010" y="218376"/>
                    <a:pt x="3023146" y="215976"/>
                    <a:pt x="3017555" y="215976"/>
                  </a:cubicBezTo>
                  <a:cubicBezTo>
                    <a:pt x="3015691" y="215976"/>
                    <a:pt x="3011963" y="213576"/>
                    <a:pt x="3011963" y="212376"/>
                  </a:cubicBezTo>
                  <a:cubicBezTo>
                    <a:pt x="3010099" y="207577"/>
                    <a:pt x="3010099" y="203977"/>
                    <a:pt x="3010099" y="199178"/>
                  </a:cubicBezTo>
                  <a:cubicBezTo>
                    <a:pt x="3008236" y="194378"/>
                    <a:pt x="3004508" y="189579"/>
                    <a:pt x="2998916" y="187179"/>
                  </a:cubicBezTo>
                  <a:cubicBezTo>
                    <a:pt x="2989597" y="183579"/>
                    <a:pt x="2982142" y="178780"/>
                    <a:pt x="2972823" y="175180"/>
                  </a:cubicBezTo>
                  <a:cubicBezTo>
                    <a:pt x="2970959" y="173981"/>
                    <a:pt x="2967231" y="172781"/>
                    <a:pt x="2963503" y="172781"/>
                  </a:cubicBezTo>
                  <a:cubicBezTo>
                    <a:pt x="2957912" y="171581"/>
                    <a:pt x="2952321" y="170381"/>
                    <a:pt x="2946729" y="170381"/>
                  </a:cubicBezTo>
                  <a:cubicBezTo>
                    <a:pt x="2941137" y="170381"/>
                    <a:pt x="2933682" y="170381"/>
                    <a:pt x="2928090" y="172781"/>
                  </a:cubicBezTo>
                  <a:cubicBezTo>
                    <a:pt x="2916907" y="176380"/>
                    <a:pt x="2907588" y="171581"/>
                    <a:pt x="2898269" y="171581"/>
                  </a:cubicBezTo>
                  <a:cubicBezTo>
                    <a:pt x="2888950" y="170381"/>
                    <a:pt x="2879631" y="167981"/>
                    <a:pt x="2872175" y="166781"/>
                  </a:cubicBezTo>
                  <a:lnTo>
                    <a:pt x="2847945" y="166781"/>
                  </a:lnTo>
                  <a:cubicBezTo>
                    <a:pt x="2827443" y="169181"/>
                    <a:pt x="2810669" y="161982"/>
                    <a:pt x="2790166" y="160782"/>
                  </a:cubicBezTo>
                  <a:cubicBezTo>
                    <a:pt x="2784575" y="160782"/>
                    <a:pt x="2778984" y="157182"/>
                    <a:pt x="2773392" y="154783"/>
                  </a:cubicBezTo>
                  <a:cubicBezTo>
                    <a:pt x="2769664" y="152383"/>
                    <a:pt x="2765937" y="152383"/>
                    <a:pt x="2760345" y="153583"/>
                  </a:cubicBezTo>
                  <a:cubicBezTo>
                    <a:pt x="2752890" y="154783"/>
                    <a:pt x="2745434" y="153583"/>
                    <a:pt x="2737979" y="154783"/>
                  </a:cubicBezTo>
                  <a:cubicBezTo>
                    <a:pt x="2726796" y="157182"/>
                    <a:pt x="2717477" y="151183"/>
                    <a:pt x="2706294" y="151183"/>
                  </a:cubicBezTo>
                  <a:cubicBezTo>
                    <a:pt x="2696974" y="152383"/>
                    <a:pt x="2687655" y="152383"/>
                    <a:pt x="2678336" y="153583"/>
                  </a:cubicBezTo>
                  <a:lnTo>
                    <a:pt x="2655970" y="157182"/>
                  </a:lnTo>
                  <a:cubicBezTo>
                    <a:pt x="2641059" y="161982"/>
                    <a:pt x="2629876" y="155983"/>
                    <a:pt x="2616829" y="153583"/>
                  </a:cubicBezTo>
                  <a:cubicBezTo>
                    <a:pt x="2607510" y="152383"/>
                    <a:pt x="2601919" y="149983"/>
                    <a:pt x="2594463" y="146384"/>
                  </a:cubicBezTo>
                  <a:cubicBezTo>
                    <a:pt x="2587008" y="142784"/>
                    <a:pt x="2579553" y="146384"/>
                    <a:pt x="2573961" y="146384"/>
                  </a:cubicBezTo>
                  <a:cubicBezTo>
                    <a:pt x="2568370" y="146384"/>
                    <a:pt x="2564642" y="149983"/>
                    <a:pt x="2560914" y="151183"/>
                  </a:cubicBezTo>
                  <a:cubicBezTo>
                    <a:pt x="2555323" y="152383"/>
                    <a:pt x="2549731" y="152383"/>
                    <a:pt x="2544140" y="152383"/>
                  </a:cubicBezTo>
                  <a:cubicBezTo>
                    <a:pt x="2538548" y="152383"/>
                    <a:pt x="2531093" y="151183"/>
                    <a:pt x="2525501" y="152383"/>
                  </a:cubicBezTo>
                  <a:cubicBezTo>
                    <a:pt x="2516182" y="154783"/>
                    <a:pt x="2508727" y="158382"/>
                    <a:pt x="2501271" y="160782"/>
                  </a:cubicBezTo>
                  <a:cubicBezTo>
                    <a:pt x="2499408" y="161982"/>
                    <a:pt x="2497544" y="163182"/>
                    <a:pt x="2495680" y="163182"/>
                  </a:cubicBezTo>
                  <a:cubicBezTo>
                    <a:pt x="2482633" y="167981"/>
                    <a:pt x="2467722" y="169181"/>
                    <a:pt x="2450948" y="169181"/>
                  </a:cubicBezTo>
                  <a:cubicBezTo>
                    <a:pt x="2441629" y="169181"/>
                    <a:pt x="2432309" y="169181"/>
                    <a:pt x="2422990" y="167981"/>
                  </a:cubicBezTo>
                  <a:cubicBezTo>
                    <a:pt x="2417399" y="167981"/>
                    <a:pt x="2413671" y="164382"/>
                    <a:pt x="2409943" y="164382"/>
                  </a:cubicBezTo>
                  <a:cubicBezTo>
                    <a:pt x="2396897" y="163182"/>
                    <a:pt x="2385713" y="163182"/>
                    <a:pt x="2372666" y="163182"/>
                  </a:cubicBezTo>
                  <a:cubicBezTo>
                    <a:pt x="2370803" y="163182"/>
                    <a:pt x="2368939" y="164382"/>
                    <a:pt x="2367075" y="164382"/>
                  </a:cubicBezTo>
                  <a:cubicBezTo>
                    <a:pt x="2359620" y="166781"/>
                    <a:pt x="2352164" y="170381"/>
                    <a:pt x="2344709" y="172781"/>
                  </a:cubicBezTo>
                  <a:cubicBezTo>
                    <a:pt x="2331662" y="175180"/>
                    <a:pt x="2318615" y="177580"/>
                    <a:pt x="2305568" y="178780"/>
                  </a:cubicBezTo>
                  <a:lnTo>
                    <a:pt x="2299977" y="178780"/>
                  </a:lnTo>
                  <a:cubicBezTo>
                    <a:pt x="2288794" y="175180"/>
                    <a:pt x="2279475" y="178780"/>
                    <a:pt x="2268292" y="179980"/>
                  </a:cubicBezTo>
                  <a:cubicBezTo>
                    <a:pt x="2257109" y="182380"/>
                    <a:pt x="2245925" y="185979"/>
                    <a:pt x="2234743" y="188379"/>
                  </a:cubicBezTo>
                  <a:cubicBezTo>
                    <a:pt x="2231015" y="189579"/>
                    <a:pt x="2227287" y="188379"/>
                    <a:pt x="2223559" y="187179"/>
                  </a:cubicBezTo>
                  <a:cubicBezTo>
                    <a:pt x="2217968" y="185979"/>
                    <a:pt x="2214240" y="185979"/>
                    <a:pt x="2210513" y="188379"/>
                  </a:cubicBezTo>
                  <a:cubicBezTo>
                    <a:pt x="2208649" y="189579"/>
                    <a:pt x="2206785" y="189579"/>
                    <a:pt x="2204921" y="189579"/>
                  </a:cubicBezTo>
                  <a:cubicBezTo>
                    <a:pt x="2199330" y="190779"/>
                    <a:pt x="2193738" y="190779"/>
                    <a:pt x="2190010" y="191979"/>
                  </a:cubicBezTo>
                  <a:cubicBezTo>
                    <a:pt x="2182555" y="195578"/>
                    <a:pt x="2175100" y="194378"/>
                    <a:pt x="2167644" y="196778"/>
                  </a:cubicBezTo>
                  <a:cubicBezTo>
                    <a:pt x="2160189" y="199178"/>
                    <a:pt x="2152734" y="199178"/>
                    <a:pt x="2147142" y="202777"/>
                  </a:cubicBezTo>
                  <a:cubicBezTo>
                    <a:pt x="2145278" y="203977"/>
                    <a:pt x="2141551" y="203977"/>
                    <a:pt x="2137823" y="203977"/>
                  </a:cubicBezTo>
                  <a:cubicBezTo>
                    <a:pt x="2128504" y="205177"/>
                    <a:pt x="2121048" y="208777"/>
                    <a:pt x="2115457" y="213576"/>
                  </a:cubicBezTo>
                  <a:cubicBezTo>
                    <a:pt x="2108001" y="218376"/>
                    <a:pt x="2100546" y="221975"/>
                    <a:pt x="2093091" y="225575"/>
                  </a:cubicBezTo>
                  <a:cubicBezTo>
                    <a:pt x="2091227" y="226775"/>
                    <a:pt x="2085635" y="226775"/>
                    <a:pt x="2083771" y="226775"/>
                  </a:cubicBezTo>
                  <a:cubicBezTo>
                    <a:pt x="2076316" y="226775"/>
                    <a:pt x="2068861" y="225575"/>
                    <a:pt x="2063269" y="224375"/>
                  </a:cubicBezTo>
                  <a:cubicBezTo>
                    <a:pt x="2059542" y="224375"/>
                    <a:pt x="2057678" y="223175"/>
                    <a:pt x="2053950" y="223175"/>
                  </a:cubicBezTo>
                  <a:cubicBezTo>
                    <a:pt x="2042767" y="226775"/>
                    <a:pt x="2029720" y="224375"/>
                    <a:pt x="2018537" y="224375"/>
                  </a:cubicBezTo>
                  <a:cubicBezTo>
                    <a:pt x="2016673" y="224375"/>
                    <a:pt x="2012946" y="223175"/>
                    <a:pt x="2011082" y="221975"/>
                  </a:cubicBezTo>
                  <a:cubicBezTo>
                    <a:pt x="2003626" y="218376"/>
                    <a:pt x="1996171" y="218376"/>
                    <a:pt x="1988716" y="220775"/>
                  </a:cubicBezTo>
                  <a:cubicBezTo>
                    <a:pt x="1983124" y="221975"/>
                    <a:pt x="1977533" y="221975"/>
                    <a:pt x="1973805" y="219575"/>
                  </a:cubicBezTo>
                  <a:cubicBezTo>
                    <a:pt x="1966350" y="215976"/>
                    <a:pt x="1957030" y="213576"/>
                    <a:pt x="1947711" y="212376"/>
                  </a:cubicBezTo>
                  <a:cubicBezTo>
                    <a:pt x="1940256" y="211176"/>
                    <a:pt x="1932801" y="208777"/>
                    <a:pt x="1925345" y="206377"/>
                  </a:cubicBezTo>
                  <a:cubicBezTo>
                    <a:pt x="1921618" y="205177"/>
                    <a:pt x="1917890" y="206377"/>
                    <a:pt x="1914162" y="206377"/>
                  </a:cubicBezTo>
                  <a:cubicBezTo>
                    <a:pt x="1910434" y="206377"/>
                    <a:pt x="1908571" y="207577"/>
                    <a:pt x="1904843" y="207577"/>
                  </a:cubicBezTo>
                  <a:cubicBezTo>
                    <a:pt x="1893660" y="208777"/>
                    <a:pt x="1882477" y="211176"/>
                    <a:pt x="1873158" y="209977"/>
                  </a:cubicBezTo>
                  <a:cubicBezTo>
                    <a:pt x="1860111" y="207577"/>
                    <a:pt x="1847064" y="208777"/>
                    <a:pt x="1835881" y="203977"/>
                  </a:cubicBezTo>
                  <a:cubicBezTo>
                    <a:pt x="1830289" y="201577"/>
                    <a:pt x="1828425" y="203977"/>
                    <a:pt x="1824698" y="203977"/>
                  </a:cubicBezTo>
                  <a:cubicBezTo>
                    <a:pt x="1822834" y="203977"/>
                    <a:pt x="1820970" y="203977"/>
                    <a:pt x="1817243" y="205177"/>
                  </a:cubicBezTo>
                  <a:cubicBezTo>
                    <a:pt x="1815379" y="208777"/>
                    <a:pt x="1807923" y="211176"/>
                    <a:pt x="1798604" y="208777"/>
                  </a:cubicBezTo>
                  <a:cubicBezTo>
                    <a:pt x="1793013" y="207577"/>
                    <a:pt x="1789285" y="207577"/>
                    <a:pt x="1783693" y="208777"/>
                  </a:cubicBezTo>
                  <a:cubicBezTo>
                    <a:pt x="1778102" y="209977"/>
                    <a:pt x="1772510" y="209977"/>
                    <a:pt x="1765055" y="211176"/>
                  </a:cubicBezTo>
                  <a:lnTo>
                    <a:pt x="1763191" y="211176"/>
                  </a:lnTo>
                  <a:cubicBezTo>
                    <a:pt x="1748281" y="217176"/>
                    <a:pt x="1733370" y="212376"/>
                    <a:pt x="1716595" y="212376"/>
                  </a:cubicBezTo>
                  <a:lnTo>
                    <a:pt x="1707276" y="212376"/>
                  </a:lnTo>
                  <a:cubicBezTo>
                    <a:pt x="1696093" y="213576"/>
                    <a:pt x="1690501" y="207577"/>
                    <a:pt x="1683046" y="203977"/>
                  </a:cubicBezTo>
                  <a:cubicBezTo>
                    <a:pt x="1675591" y="200378"/>
                    <a:pt x="1668135" y="195578"/>
                    <a:pt x="1660680" y="193178"/>
                  </a:cubicBezTo>
                  <a:cubicBezTo>
                    <a:pt x="1658816" y="191979"/>
                    <a:pt x="1653225" y="193178"/>
                    <a:pt x="1649497" y="193178"/>
                  </a:cubicBezTo>
                  <a:lnTo>
                    <a:pt x="1632722" y="193178"/>
                  </a:lnTo>
                  <a:lnTo>
                    <a:pt x="1630859" y="191979"/>
                  </a:lnTo>
                  <a:cubicBezTo>
                    <a:pt x="1617812" y="194378"/>
                    <a:pt x="1610356" y="189579"/>
                    <a:pt x="1601037" y="184779"/>
                  </a:cubicBezTo>
                  <a:cubicBezTo>
                    <a:pt x="1595446" y="182380"/>
                    <a:pt x="1587990" y="179980"/>
                    <a:pt x="1582399" y="178780"/>
                  </a:cubicBezTo>
                  <a:cubicBezTo>
                    <a:pt x="1574943" y="176380"/>
                    <a:pt x="1565624" y="175180"/>
                    <a:pt x="1561897" y="169181"/>
                  </a:cubicBezTo>
                  <a:cubicBezTo>
                    <a:pt x="1560033" y="166781"/>
                    <a:pt x="1556305" y="166781"/>
                    <a:pt x="1554441" y="164382"/>
                  </a:cubicBezTo>
                  <a:cubicBezTo>
                    <a:pt x="1552577" y="161982"/>
                    <a:pt x="1550714" y="159582"/>
                    <a:pt x="1550714" y="158382"/>
                  </a:cubicBezTo>
                  <a:cubicBezTo>
                    <a:pt x="1550714" y="155983"/>
                    <a:pt x="1552577" y="153583"/>
                    <a:pt x="1554441" y="151183"/>
                  </a:cubicBezTo>
                  <a:cubicBezTo>
                    <a:pt x="1556305" y="147583"/>
                    <a:pt x="1552577" y="143984"/>
                    <a:pt x="1546986" y="141584"/>
                  </a:cubicBezTo>
                  <a:cubicBezTo>
                    <a:pt x="1545122" y="140384"/>
                    <a:pt x="1541394" y="140384"/>
                    <a:pt x="1541394" y="139184"/>
                  </a:cubicBezTo>
                  <a:cubicBezTo>
                    <a:pt x="1537667" y="131985"/>
                    <a:pt x="1528348" y="129585"/>
                    <a:pt x="1520892" y="123586"/>
                  </a:cubicBezTo>
                  <a:cubicBezTo>
                    <a:pt x="1515301" y="119987"/>
                    <a:pt x="1511573" y="115187"/>
                    <a:pt x="1507845" y="110388"/>
                  </a:cubicBezTo>
                  <a:cubicBezTo>
                    <a:pt x="1504118" y="107988"/>
                    <a:pt x="1502254" y="105588"/>
                    <a:pt x="1496662" y="103188"/>
                  </a:cubicBezTo>
                  <a:cubicBezTo>
                    <a:pt x="1483615" y="99589"/>
                    <a:pt x="1470569" y="95989"/>
                    <a:pt x="1457522" y="91190"/>
                  </a:cubicBezTo>
                  <a:cubicBezTo>
                    <a:pt x="1457522" y="100789"/>
                    <a:pt x="1453794" y="98389"/>
                    <a:pt x="1451930" y="95989"/>
                  </a:cubicBezTo>
                  <a:cubicBezTo>
                    <a:pt x="1451930" y="92390"/>
                    <a:pt x="1448203" y="91190"/>
                    <a:pt x="1442611" y="91190"/>
                  </a:cubicBezTo>
                  <a:cubicBezTo>
                    <a:pt x="1442611" y="91190"/>
                    <a:pt x="1440747" y="91190"/>
                    <a:pt x="1440747" y="89990"/>
                  </a:cubicBezTo>
                  <a:cubicBezTo>
                    <a:pt x="1438883" y="82791"/>
                    <a:pt x="1429564" y="85190"/>
                    <a:pt x="1423973" y="83991"/>
                  </a:cubicBezTo>
                  <a:cubicBezTo>
                    <a:pt x="1420245" y="82791"/>
                    <a:pt x="1416517" y="81591"/>
                    <a:pt x="1412790" y="82791"/>
                  </a:cubicBezTo>
                  <a:cubicBezTo>
                    <a:pt x="1405334" y="83991"/>
                    <a:pt x="1399743" y="80391"/>
                    <a:pt x="1392287" y="79191"/>
                  </a:cubicBezTo>
                  <a:cubicBezTo>
                    <a:pt x="1390423" y="79191"/>
                    <a:pt x="1388560" y="79191"/>
                    <a:pt x="1386696" y="80391"/>
                  </a:cubicBezTo>
                  <a:cubicBezTo>
                    <a:pt x="1382968" y="82791"/>
                    <a:pt x="1379240" y="82791"/>
                    <a:pt x="1373649" y="80391"/>
                  </a:cubicBezTo>
                  <a:cubicBezTo>
                    <a:pt x="1366194" y="76791"/>
                    <a:pt x="1358738" y="76791"/>
                    <a:pt x="1349419" y="79191"/>
                  </a:cubicBezTo>
                  <a:cubicBezTo>
                    <a:pt x="1345691" y="80391"/>
                    <a:pt x="1341964" y="80391"/>
                    <a:pt x="1338236" y="79191"/>
                  </a:cubicBezTo>
                  <a:cubicBezTo>
                    <a:pt x="1330781" y="76791"/>
                    <a:pt x="1323325" y="73192"/>
                    <a:pt x="1314006" y="70792"/>
                  </a:cubicBezTo>
                  <a:cubicBezTo>
                    <a:pt x="1312142" y="70792"/>
                    <a:pt x="1310278" y="69592"/>
                    <a:pt x="1308415" y="69592"/>
                  </a:cubicBezTo>
                  <a:cubicBezTo>
                    <a:pt x="1297231" y="70792"/>
                    <a:pt x="1287912" y="68392"/>
                    <a:pt x="1276729" y="70792"/>
                  </a:cubicBezTo>
                  <a:cubicBezTo>
                    <a:pt x="1271138" y="71992"/>
                    <a:pt x="1263682" y="71992"/>
                    <a:pt x="1259955" y="76791"/>
                  </a:cubicBezTo>
                  <a:cubicBezTo>
                    <a:pt x="1258091" y="77991"/>
                    <a:pt x="1252499" y="77991"/>
                    <a:pt x="1248772" y="79191"/>
                  </a:cubicBezTo>
                  <a:cubicBezTo>
                    <a:pt x="1239452" y="80391"/>
                    <a:pt x="1230133" y="81591"/>
                    <a:pt x="1220814" y="79191"/>
                  </a:cubicBezTo>
                  <a:cubicBezTo>
                    <a:pt x="1213359" y="76791"/>
                    <a:pt x="1204040" y="77991"/>
                    <a:pt x="1196584" y="76791"/>
                  </a:cubicBezTo>
                  <a:cubicBezTo>
                    <a:pt x="1190993" y="75592"/>
                    <a:pt x="1187265" y="73192"/>
                    <a:pt x="1183537" y="71992"/>
                  </a:cubicBezTo>
                  <a:cubicBezTo>
                    <a:pt x="1181674" y="70792"/>
                    <a:pt x="1179810" y="69592"/>
                    <a:pt x="1177946" y="69592"/>
                  </a:cubicBezTo>
                  <a:cubicBezTo>
                    <a:pt x="1166763" y="67192"/>
                    <a:pt x="1157444" y="62393"/>
                    <a:pt x="1151852" y="56394"/>
                  </a:cubicBezTo>
                  <a:cubicBezTo>
                    <a:pt x="1148124" y="52794"/>
                    <a:pt x="1142533" y="49194"/>
                    <a:pt x="1138805" y="45595"/>
                  </a:cubicBezTo>
                  <a:cubicBezTo>
                    <a:pt x="1125758" y="43195"/>
                    <a:pt x="1127622" y="33596"/>
                    <a:pt x="1120167" y="28797"/>
                  </a:cubicBezTo>
                  <a:cubicBezTo>
                    <a:pt x="1114575" y="23997"/>
                    <a:pt x="1108984" y="21598"/>
                    <a:pt x="1099665" y="20398"/>
                  </a:cubicBezTo>
                  <a:lnTo>
                    <a:pt x="1097801" y="20398"/>
                  </a:lnTo>
                  <a:cubicBezTo>
                    <a:pt x="1088482" y="15598"/>
                    <a:pt x="1079163" y="19198"/>
                    <a:pt x="1067980" y="19198"/>
                  </a:cubicBezTo>
                  <a:cubicBezTo>
                    <a:pt x="1064252" y="19198"/>
                    <a:pt x="1058660" y="16798"/>
                    <a:pt x="1054933" y="15598"/>
                  </a:cubicBezTo>
                  <a:cubicBezTo>
                    <a:pt x="1053069" y="13198"/>
                    <a:pt x="1051205" y="11999"/>
                    <a:pt x="1049341" y="11999"/>
                  </a:cubicBezTo>
                  <a:cubicBezTo>
                    <a:pt x="1038158" y="10799"/>
                    <a:pt x="1028839" y="5999"/>
                    <a:pt x="1019520" y="0"/>
                  </a:cubicBezTo>
                  <a:cubicBezTo>
                    <a:pt x="1015792" y="1200"/>
                    <a:pt x="1012064" y="2400"/>
                    <a:pt x="1008337" y="2400"/>
                  </a:cubicBezTo>
                  <a:cubicBezTo>
                    <a:pt x="1004609" y="3600"/>
                    <a:pt x="999017" y="3600"/>
                    <a:pt x="993426" y="3600"/>
                  </a:cubicBezTo>
                  <a:cubicBezTo>
                    <a:pt x="985971" y="2400"/>
                    <a:pt x="978515" y="3600"/>
                    <a:pt x="971060" y="7199"/>
                  </a:cubicBezTo>
                  <a:cubicBezTo>
                    <a:pt x="967332" y="8399"/>
                    <a:pt x="965468" y="9599"/>
                    <a:pt x="961741" y="10799"/>
                  </a:cubicBezTo>
                  <a:cubicBezTo>
                    <a:pt x="958013" y="11999"/>
                    <a:pt x="956149" y="14398"/>
                    <a:pt x="952421" y="15598"/>
                  </a:cubicBezTo>
                  <a:cubicBezTo>
                    <a:pt x="950558" y="16798"/>
                    <a:pt x="946830" y="16798"/>
                    <a:pt x="944966" y="17998"/>
                  </a:cubicBezTo>
                  <a:lnTo>
                    <a:pt x="933783" y="21598"/>
                  </a:lnTo>
                  <a:cubicBezTo>
                    <a:pt x="933783" y="21598"/>
                    <a:pt x="931919" y="22797"/>
                    <a:pt x="931919" y="21598"/>
                  </a:cubicBezTo>
                  <a:cubicBezTo>
                    <a:pt x="924464" y="19198"/>
                    <a:pt x="918872" y="23997"/>
                    <a:pt x="913281" y="26397"/>
                  </a:cubicBezTo>
                  <a:cubicBezTo>
                    <a:pt x="907689" y="28797"/>
                    <a:pt x="900234" y="28797"/>
                    <a:pt x="894642" y="31196"/>
                  </a:cubicBezTo>
                  <a:lnTo>
                    <a:pt x="892779" y="31196"/>
                  </a:lnTo>
                  <a:cubicBezTo>
                    <a:pt x="883459" y="32396"/>
                    <a:pt x="874140" y="34796"/>
                    <a:pt x="864821" y="35996"/>
                  </a:cubicBezTo>
                  <a:cubicBezTo>
                    <a:pt x="861093" y="35996"/>
                    <a:pt x="859230" y="37196"/>
                    <a:pt x="855502" y="38396"/>
                  </a:cubicBezTo>
                  <a:cubicBezTo>
                    <a:pt x="849910" y="39596"/>
                    <a:pt x="844319" y="41995"/>
                    <a:pt x="838727" y="43195"/>
                  </a:cubicBezTo>
                  <a:cubicBezTo>
                    <a:pt x="835000" y="44395"/>
                    <a:pt x="829408" y="45595"/>
                    <a:pt x="825680" y="46795"/>
                  </a:cubicBezTo>
                  <a:lnTo>
                    <a:pt x="820089" y="46795"/>
                  </a:lnTo>
                  <a:cubicBezTo>
                    <a:pt x="820089" y="46795"/>
                    <a:pt x="816361" y="46795"/>
                    <a:pt x="814497" y="49194"/>
                  </a:cubicBezTo>
                  <a:cubicBezTo>
                    <a:pt x="807042" y="46795"/>
                    <a:pt x="797723" y="45595"/>
                    <a:pt x="790267" y="43195"/>
                  </a:cubicBezTo>
                  <a:cubicBezTo>
                    <a:pt x="784676" y="41995"/>
                    <a:pt x="771629" y="44395"/>
                    <a:pt x="767901" y="47995"/>
                  </a:cubicBezTo>
                  <a:cubicBezTo>
                    <a:pt x="766038" y="49194"/>
                    <a:pt x="764174" y="50394"/>
                    <a:pt x="762310" y="50394"/>
                  </a:cubicBezTo>
                  <a:cubicBezTo>
                    <a:pt x="760446" y="50394"/>
                    <a:pt x="756718" y="49194"/>
                    <a:pt x="754855" y="49194"/>
                  </a:cubicBezTo>
                  <a:cubicBezTo>
                    <a:pt x="752991" y="49194"/>
                    <a:pt x="751127" y="50394"/>
                    <a:pt x="747399" y="50394"/>
                  </a:cubicBezTo>
                  <a:cubicBezTo>
                    <a:pt x="747399" y="51594"/>
                    <a:pt x="749263" y="52794"/>
                    <a:pt x="749263" y="53994"/>
                  </a:cubicBezTo>
                  <a:cubicBezTo>
                    <a:pt x="743672" y="55194"/>
                    <a:pt x="734352" y="64793"/>
                    <a:pt x="734352" y="69592"/>
                  </a:cubicBezTo>
                  <a:cubicBezTo>
                    <a:pt x="725033" y="71992"/>
                    <a:pt x="713850" y="73192"/>
                    <a:pt x="710122" y="80391"/>
                  </a:cubicBezTo>
                  <a:cubicBezTo>
                    <a:pt x="710122" y="81591"/>
                    <a:pt x="708259" y="81591"/>
                    <a:pt x="708259" y="82791"/>
                  </a:cubicBezTo>
                  <a:cubicBezTo>
                    <a:pt x="697076" y="83991"/>
                    <a:pt x="695212" y="91190"/>
                    <a:pt x="689620" y="97189"/>
                  </a:cubicBezTo>
                  <a:lnTo>
                    <a:pt x="689620" y="99589"/>
                  </a:lnTo>
                  <a:cubicBezTo>
                    <a:pt x="687756" y="99589"/>
                    <a:pt x="685893" y="100789"/>
                    <a:pt x="684029" y="100789"/>
                  </a:cubicBezTo>
                  <a:cubicBezTo>
                    <a:pt x="676573" y="103188"/>
                    <a:pt x="672846" y="106788"/>
                    <a:pt x="670982" y="112787"/>
                  </a:cubicBezTo>
                  <a:cubicBezTo>
                    <a:pt x="669118" y="118787"/>
                    <a:pt x="669118" y="123586"/>
                    <a:pt x="667254" y="129586"/>
                  </a:cubicBezTo>
                  <a:cubicBezTo>
                    <a:pt x="663526" y="128386"/>
                    <a:pt x="657935" y="130785"/>
                    <a:pt x="656071" y="127186"/>
                  </a:cubicBezTo>
                  <a:lnTo>
                    <a:pt x="652343" y="127186"/>
                  </a:lnTo>
                  <a:cubicBezTo>
                    <a:pt x="646752" y="131985"/>
                    <a:pt x="641160" y="136785"/>
                    <a:pt x="635569" y="140384"/>
                  </a:cubicBezTo>
                  <a:cubicBezTo>
                    <a:pt x="629977" y="142784"/>
                    <a:pt x="624386" y="143984"/>
                    <a:pt x="616930" y="146384"/>
                  </a:cubicBezTo>
                  <a:lnTo>
                    <a:pt x="616930" y="148783"/>
                  </a:lnTo>
                  <a:cubicBezTo>
                    <a:pt x="609475" y="147583"/>
                    <a:pt x="603884" y="146384"/>
                    <a:pt x="598292" y="143984"/>
                  </a:cubicBezTo>
                  <a:cubicBezTo>
                    <a:pt x="596428" y="143984"/>
                    <a:pt x="594564" y="142784"/>
                    <a:pt x="594564" y="142784"/>
                  </a:cubicBezTo>
                  <a:cubicBezTo>
                    <a:pt x="592701" y="142784"/>
                    <a:pt x="592701" y="141584"/>
                    <a:pt x="592701" y="141584"/>
                  </a:cubicBezTo>
                  <a:cubicBezTo>
                    <a:pt x="590837" y="141584"/>
                    <a:pt x="590837" y="142784"/>
                    <a:pt x="590837" y="143984"/>
                  </a:cubicBezTo>
                  <a:cubicBezTo>
                    <a:pt x="590837" y="148783"/>
                    <a:pt x="587109" y="147583"/>
                    <a:pt x="583381" y="146384"/>
                  </a:cubicBezTo>
                  <a:cubicBezTo>
                    <a:pt x="579654" y="145184"/>
                    <a:pt x="575926" y="145184"/>
                    <a:pt x="574062" y="148783"/>
                  </a:cubicBezTo>
                  <a:cubicBezTo>
                    <a:pt x="574062" y="149983"/>
                    <a:pt x="572198" y="151183"/>
                    <a:pt x="570335" y="151183"/>
                  </a:cubicBezTo>
                  <a:cubicBezTo>
                    <a:pt x="564743" y="152383"/>
                    <a:pt x="559151" y="153583"/>
                    <a:pt x="557288" y="157182"/>
                  </a:cubicBezTo>
                  <a:cubicBezTo>
                    <a:pt x="555424" y="159582"/>
                    <a:pt x="553560" y="160782"/>
                    <a:pt x="549832" y="163182"/>
                  </a:cubicBezTo>
                  <a:lnTo>
                    <a:pt x="521875" y="163182"/>
                  </a:lnTo>
                  <a:cubicBezTo>
                    <a:pt x="518147" y="163182"/>
                    <a:pt x="514419" y="163182"/>
                    <a:pt x="510692" y="164382"/>
                  </a:cubicBezTo>
                  <a:cubicBezTo>
                    <a:pt x="506964" y="164382"/>
                    <a:pt x="503236" y="165581"/>
                    <a:pt x="497645" y="166781"/>
                  </a:cubicBezTo>
                  <a:cubicBezTo>
                    <a:pt x="493917" y="167981"/>
                    <a:pt x="488326" y="170381"/>
                    <a:pt x="484598" y="171581"/>
                  </a:cubicBezTo>
                  <a:cubicBezTo>
                    <a:pt x="482734" y="172781"/>
                    <a:pt x="480870" y="172781"/>
                    <a:pt x="479006" y="172781"/>
                  </a:cubicBezTo>
                  <a:cubicBezTo>
                    <a:pt x="469687" y="172781"/>
                    <a:pt x="464096" y="176380"/>
                    <a:pt x="458504" y="179980"/>
                  </a:cubicBezTo>
                  <a:cubicBezTo>
                    <a:pt x="452913" y="182380"/>
                    <a:pt x="449185" y="185979"/>
                    <a:pt x="443593" y="188379"/>
                  </a:cubicBezTo>
                  <a:cubicBezTo>
                    <a:pt x="439866" y="189579"/>
                    <a:pt x="436138" y="190779"/>
                    <a:pt x="434274" y="191979"/>
                  </a:cubicBezTo>
                  <a:cubicBezTo>
                    <a:pt x="430547" y="193178"/>
                    <a:pt x="428683" y="195578"/>
                    <a:pt x="424955" y="195578"/>
                  </a:cubicBezTo>
                  <a:cubicBezTo>
                    <a:pt x="421227" y="196778"/>
                    <a:pt x="415636" y="196778"/>
                    <a:pt x="411908" y="195578"/>
                  </a:cubicBezTo>
                  <a:cubicBezTo>
                    <a:pt x="406317" y="193178"/>
                    <a:pt x="400725" y="195578"/>
                    <a:pt x="396998" y="196778"/>
                  </a:cubicBezTo>
                  <a:cubicBezTo>
                    <a:pt x="391406" y="197978"/>
                    <a:pt x="387678" y="200378"/>
                    <a:pt x="383951" y="201577"/>
                  </a:cubicBezTo>
                  <a:cubicBezTo>
                    <a:pt x="385814" y="202777"/>
                    <a:pt x="385814" y="203977"/>
                    <a:pt x="387678" y="205177"/>
                  </a:cubicBezTo>
                  <a:lnTo>
                    <a:pt x="382087" y="205177"/>
                  </a:lnTo>
                  <a:cubicBezTo>
                    <a:pt x="382087" y="206377"/>
                    <a:pt x="380223" y="207577"/>
                    <a:pt x="380223" y="208777"/>
                  </a:cubicBezTo>
                  <a:cubicBezTo>
                    <a:pt x="378359" y="208777"/>
                    <a:pt x="376495" y="207577"/>
                    <a:pt x="376495" y="207577"/>
                  </a:cubicBezTo>
                  <a:cubicBezTo>
                    <a:pt x="370904" y="209977"/>
                    <a:pt x="365312" y="212376"/>
                    <a:pt x="359721" y="213576"/>
                  </a:cubicBezTo>
                  <a:cubicBezTo>
                    <a:pt x="357857" y="213576"/>
                    <a:pt x="355993" y="214776"/>
                    <a:pt x="355993" y="214776"/>
                  </a:cubicBezTo>
                  <a:cubicBezTo>
                    <a:pt x="348538" y="213576"/>
                    <a:pt x="339218" y="214776"/>
                    <a:pt x="333627" y="211176"/>
                  </a:cubicBezTo>
                  <a:cubicBezTo>
                    <a:pt x="329899" y="208777"/>
                    <a:pt x="324308" y="207577"/>
                    <a:pt x="320580" y="205177"/>
                  </a:cubicBezTo>
                  <a:cubicBezTo>
                    <a:pt x="314989" y="202777"/>
                    <a:pt x="307533" y="203977"/>
                    <a:pt x="301942" y="209977"/>
                  </a:cubicBezTo>
                  <a:lnTo>
                    <a:pt x="275848" y="193178"/>
                  </a:lnTo>
                  <a:cubicBezTo>
                    <a:pt x="273984" y="194378"/>
                    <a:pt x="270256" y="195578"/>
                    <a:pt x="268393" y="196778"/>
                  </a:cubicBezTo>
                  <a:cubicBezTo>
                    <a:pt x="266529" y="196778"/>
                    <a:pt x="266529" y="197978"/>
                    <a:pt x="264665" y="197978"/>
                  </a:cubicBezTo>
                  <a:cubicBezTo>
                    <a:pt x="257210" y="199178"/>
                    <a:pt x="249754" y="200378"/>
                    <a:pt x="240435" y="201577"/>
                  </a:cubicBezTo>
                  <a:cubicBezTo>
                    <a:pt x="234844" y="202777"/>
                    <a:pt x="231116" y="203977"/>
                    <a:pt x="231116" y="208777"/>
                  </a:cubicBezTo>
                  <a:cubicBezTo>
                    <a:pt x="223661" y="211176"/>
                    <a:pt x="216205" y="209977"/>
                    <a:pt x="210614" y="214776"/>
                  </a:cubicBezTo>
                  <a:lnTo>
                    <a:pt x="205022" y="214776"/>
                  </a:lnTo>
                  <a:cubicBezTo>
                    <a:pt x="193839" y="211176"/>
                    <a:pt x="184520" y="212376"/>
                    <a:pt x="177065" y="218376"/>
                  </a:cubicBezTo>
                  <a:cubicBezTo>
                    <a:pt x="175201" y="219575"/>
                    <a:pt x="173337" y="219575"/>
                    <a:pt x="169609" y="219575"/>
                  </a:cubicBezTo>
                  <a:cubicBezTo>
                    <a:pt x="160290" y="218376"/>
                    <a:pt x="152835" y="221975"/>
                    <a:pt x="145379" y="225575"/>
                  </a:cubicBezTo>
                  <a:cubicBezTo>
                    <a:pt x="141652" y="227975"/>
                    <a:pt x="137924" y="229174"/>
                    <a:pt x="132332" y="229174"/>
                  </a:cubicBezTo>
                  <a:cubicBezTo>
                    <a:pt x="123013" y="230374"/>
                    <a:pt x="115558" y="230374"/>
                    <a:pt x="106239" y="230374"/>
                  </a:cubicBezTo>
                  <a:cubicBezTo>
                    <a:pt x="106239" y="230374"/>
                    <a:pt x="104375" y="230374"/>
                    <a:pt x="104375" y="231574"/>
                  </a:cubicBezTo>
                  <a:cubicBezTo>
                    <a:pt x="96919" y="237573"/>
                    <a:pt x="87600" y="237573"/>
                    <a:pt x="76417" y="237573"/>
                  </a:cubicBezTo>
                  <a:cubicBezTo>
                    <a:pt x="65234" y="237573"/>
                    <a:pt x="54051" y="238773"/>
                    <a:pt x="44732" y="244773"/>
                  </a:cubicBezTo>
                  <a:cubicBezTo>
                    <a:pt x="39140" y="248372"/>
                    <a:pt x="31685" y="250772"/>
                    <a:pt x="24230" y="254372"/>
                  </a:cubicBezTo>
                  <a:cubicBezTo>
                    <a:pt x="22366" y="254372"/>
                    <a:pt x="20502" y="255571"/>
                    <a:pt x="20502" y="255571"/>
                  </a:cubicBezTo>
                  <a:cubicBezTo>
                    <a:pt x="14911" y="255571"/>
                    <a:pt x="7455" y="254372"/>
                    <a:pt x="1864" y="254372"/>
                  </a:cubicBezTo>
                  <a:cubicBezTo>
                    <a:pt x="0" y="268770"/>
                    <a:pt x="3728" y="284368"/>
                    <a:pt x="5591" y="299966"/>
                  </a:cubicBezTo>
                  <a:close/>
                </a:path>
              </a:pathLst>
            </a:custGeom>
            <a:blipFill>
              <a:blip r:embed="rId11"/>
              <a:stretch>
                <a:fillRect l="-22327" r="-22327"/>
              </a:stretch>
            </a:blipFill>
          </p:spPr>
        </p:sp>
      </p:grpSp>
      <p:sp>
        <p:nvSpPr>
          <p:cNvPr id="14" name="TextBox 14"/>
          <p:cNvSpPr txBox="1"/>
          <p:nvPr/>
        </p:nvSpPr>
        <p:spPr>
          <a:xfrm>
            <a:off x="4779696" y="1711974"/>
            <a:ext cx="8728608" cy="1202252"/>
          </a:xfrm>
          <a:prstGeom prst="rect">
            <a:avLst/>
          </a:prstGeom>
        </p:spPr>
        <p:txBody>
          <a:bodyPr lIns="0" tIns="0" rIns="0" bIns="0" rtlCol="0" anchor="t">
            <a:spAutoFit/>
          </a:bodyPr>
          <a:lstStyle/>
          <a:p>
            <a:pPr algn="ctr">
              <a:lnSpc>
                <a:spcPts val="9280"/>
              </a:lnSpc>
            </a:pPr>
            <a:r>
              <a:rPr lang="en-US" sz="8000" b="1">
                <a:solidFill>
                  <a:srgbClr val="000000"/>
                </a:solidFill>
                <a:latin typeface="Mak Bold"/>
                <a:ea typeface="Mak Bold"/>
                <a:cs typeface="Mak Bold"/>
              </a:rPr>
              <a:t>Bag of Words</a:t>
            </a:r>
          </a:p>
        </p:txBody>
      </p:sp>
      <p:sp>
        <p:nvSpPr>
          <p:cNvPr id="15" name="TextBox 15"/>
          <p:cNvSpPr txBox="1"/>
          <p:nvPr/>
        </p:nvSpPr>
        <p:spPr>
          <a:xfrm>
            <a:off x="1853936" y="3518828"/>
            <a:ext cx="8865722" cy="4079578"/>
          </a:xfrm>
          <a:prstGeom prst="rect">
            <a:avLst/>
          </a:prstGeom>
        </p:spPr>
        <p:txBody>
          <a:bodyPr lIns="0" tIns="0" rIns="0" bIns="0" rtlCol="0" anchor="t">
            <a:spAutoFit/>
          </a:bodyPr>
          <a:lstStyle/>
          <a:p>
            <a:pPr marL="712470" lvl="1" indent="-356235" algn="just">
              <a:lnSpc>
                <a:spcPts val="4620"/>
              </a:lnSpc>
              <a:buFont typeface="Arial"/>
              <a:buChar char="•"/>
            </a:pPr>
            <a:r>
              <a:rPr lang="en-US" sz="3300">
                <a:solidFill>
                  <a:srgbClr val="000000"/>
                </a:solidFill>
                <a:latin typeface="Glass Antiqua"/>
                <a:ea typeface="+mn-lt"/>
                <a:cs typeface="+mn-lt"/>
                <a:sym typeface="Glass Antiqua"/>
              </a:rPr>
              <a:t>Bag of Words (BoW) is a fundamental text representation technique used in Natural Language Processing (NLP);</a:t>
            </a:r>
            <a:r>
              <a:rPr lang="en-US" sz="3300">
                <a:solidFill>
                  <a:srgbClr val="000000"/>
                </a:solidFill>
                <a:latin typeface="Glass Antiqua"/>
                <a:ea typeface="Glass Antiqua"/>
                <a:cs typeface="Glass Antiqua"/>
                <a:sym typeface="Glass Antiqua"/>
              </a:rPr>
              <a:t> </a:t>
            </a:r>
            <a:endParaRPr lang="en-US" sz="3300">
              <a:solidFill>
                <a:srgbClr val="000000"/>
              </a:solidFill>
              <a:latin typeface="Glass Antiqua"/>
              <a:ea typeface="Glass Antiqua"/>
              <a:cs typeface="Glass Antiqua"/>
            </a:endParaRPr>
          </a:p>
          <a:p>
            <a:pPr algn="just">
              <a:lnSpc>
                <a:spcPts val="4620"/>
              </a:lnSpc>
            </a:pPr>
            <a:endParaRPr lang="en-US" sz="3300">
              <a:solidFill>
                <a:srgbClr val="000000"/>
              </a:solidFill>
              <a:latin typeface="Glass Antiqua"/>
              <a:ea typeface="Glass Antiqua"/>
              <a:cs typeface="Glass Antiqua"/>
            </a:endParaRPr>
          </a:p>
          <a:p>
            <a:pPr marL="712470" lvl="1" indent="-356235" algn="just">
              <a:lnSpc>
                <a:spcPts val="4620"/>
              </a:lnSpc>
              <a:buFont typeface="Arial"/>
              <a:buChar char="•"/>
            </a:pPr>
            <a:r>
              <a:rPr lang="en-US" sz="3300">
                <a:solidFill>
                  <a:srgbClr val="000000"/>
                </a:solidFill>
                <a:latin typeface="Glass Antiqua"/>
                <a:ea typeface="+mn-lt"/>
                <a:cs typeface="+mn-lt"/>
                <a:sym typeface="Glass Antiqua"/>
              </a:rPr>
              <a:t>It transforms a text into a numerical vector, where each word from a predefined vocabulary is represented by its frequency within the document;</a:t>
            </a:r>
            <a:r>
              <a:rPr lang="en-US" sz="3300">
                <a:solidFill>
                  <a:srgbClr val="000000"/>
                </a:solidFill>
                <a:latin typeface="Glass Antiqua"/>
                <a:ea typeface="Glass Antiqua"/>
                <a:cs typeface="Glass Antiqua"/>
                <a:sym typeface="Glass Antiqua"/>
              </a:rPr>
              <a:t> </a:t>
            </a:r>
            <a:endParaRPr lang="en-US" sz="3300">
              <a:solidFill>
                <a:srgbClr val="000000"/>
              </a:solidFill>
              <a:latin typeface="Glass Antiqua"/>
              <a:ea typeface="Glass Antiqua"/>
              <a:cs typeface="Glass Antiqu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842291" y="1028700"/>
            <a:ext cx="16603419" cy="8229600"/>
            <a:chOff x="0" y="0"/>
            <a:chExt cx="4372917" cy="2167467"/>
          </a:xfrm>
        </p:grpSpPr>
        <p:sp>
          <p:nvSpPr>
            <p:cNvPr id="7" name="Freeform 7"/>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2467615" y="1231979"/>
            <a:ext cx="13360304" cy="2394886"/>
          </a:xfrm>
          <a:prstGeom prst="rect">
            <a:avLst/>
          </a:prstGeom>
        </p:spPr>
        <p:txBody>
          <a:bodyPr wrap="square" lIns="0" tIns="0" rIns="0" bIns="0" rtlCol="0" anchor="t">
            <a:spAutoFit/>
          </a:bodyPr>
          <a:lstStyle/>
          <a:p>
            <a:pPr algn="ctr">
              <a:lnSpc>
                <a:spcPts val="9280"/>
              </a:lnSpc>
            </a:pPr>
            <a:r>
              <a:rPr lang="en-US" sz="8000" b="1">
                <a:solidFill>
                  <a:srgbClr val="000000"/>
                </a:solidFill>
                <a:latin typeface="Mak Bold"/>
                <a:ea typeface="Mak Bold"/>
                <a:cs typeface="Mak Bold"/>
                <a:sym typeface="Mak Bold"/>
              </a:rPr>
              <a:t>The Multinomial Naïve Bayes model</a:t>
            </a:r>
            <a:endParaRPr lang="en-US" sz="8000" b="1">
              <a:solidFill>
                <a:srgbClr val="000000"/>
              </a:solidFill>
              <a:latin typeface="Mak Bold"/>
              <a:ea typeface="Mak Bold"/>
              <a:cs typeface="Mak Bold"/>
            </a:endParaRPr>
          </a:p>
        </p:txBody>
      </p:sp>
      <p:sp>
        <p:nvSpPr>
          <p:cNvPr id="13" name="TextBox 13"/>
          <p:cNvSpPr txBox="1"/>
          <p:nvPr/>
        </p:nvSpPr>
        <p:spPr>
          <a:xfrm>
            <a:off x="1855451" y="3334384"/>
            <a:ext cx="14577098" cy="6532173"/>
          </a:xfrm>
          <a:prstGeom prst="rect">
            <a:avLst/>
          </a:prstGeom>
        </p:spPr>
        <p:txBody>
          <a:bodyPr lIns="0" tIns="0" rIns="0" bIns="0" rtlCol="0" anchor="t">
            <a:spAutoFit/>
          </a:bodyPr>
          <a:lstStyle/>
          <a:p>
            <a:pPr marL="457200" indent="-457200" algn="just">
              <a:lnSpc>
                <a:spcPts val="4759"/>
              </a:lnSpc>
              <a:buFont typeface="Arial"/>
              <a:buChar char="•"/>
            </a:pPr>
            <a:r>
              <a:rPr lang="en-US" sz="3350" dirty="0">
                <a:solidFill>
                  <a:srgbClr val="000000"/>
                </a:solidFill>
                <a:latin typeface="Glass Antiqua"/>
                <a:ea typeface="+mn-lt"/>
                <a:cs typeface="+mn-lt"/>
                <a:sym typeface="Glass Antiqua"/>
              </a:rPr>
              <a:t>Our code implements a poetry authorship identification system using the Multinomial </a:t>
            </a:r>
            <a:r>
              <a:rPr lang="en-US" sz="3350">
                <a:solidFill>
                  <a:srgbClr val="000000"/>
                </a:solidFill>
                <a:latin typeface="Glass Antiqua"/>
                <a:ea typeface="+mn-lt"/>
                <a:cs typeface="+mn-lt"/>
                <a:sym typeface="Glass Antiqua"/>
              </a:rPr>
              <a:t>Naive Bayes model </a:t>
            </a:r>
            <a:r>
              <a:rPr lang="en-US" sz="3350" dirty="0">
                <a:solidFill>
                  <a:srgbClr val="000000"/>
                </a:solidFill>
                <a:latin typeface="Glass Antiqua"/>
                <a:ea typeface="+mn-lt"/>
                <a:cs typeface="+mn-lt"/>
                <a:sym typeface="Glass Antiqua"/>
              </a:rPr>
              <a:t>:</a:t>
            </a:r>
            <a:endParaRPr lang="en-US" sz="3350">
              <a:latin typeface="Glass Antiqua"/>
              <a:ea typeface="Calibri"/>
              <a:cs typeface="Calibri"/>
            </a:endParaRPr>
          </a:p>
          <a:p>
            <a:pPr algn="just">
              <a:buFont typeface="Arial"/>
              <a:buChar char="•"/>
            </a:pPr>
            <a:r>
              <a:rPr lang="en-US" sz="3350" dirty="0">
                <a:solidFill>
                  <a:srgbClr val="000000"/>
                </a:solidFill>
                <a:latin typeface="Glass Antiqua"/>
                <a:ea typeface="+mn-lt"/>
                <a:cs typeface="+mn-lt"/>
              </a:rPr>
              <a:t>  The </a:t>
            </a:r>
            <a:r>
              <a:rPr lang="en-US" sz="3350" b="1" dirty="0">
                <a:solidFill>
                  <a:srgbClr val="000000"/>
                </a:solidFill>
                <a:latin typeface="Glass Antiqua"/>
                <a:ea typeface="+mn-lt"/>
                <a:cs typeface="+mn-lt"/>
              </a:rPr>
              <a:t>Multinomial Naive Bayes model</a:t>
            </a:r>
            <a:r>
              <a:rPr lang="en-US" sz="3350" dirty="0">
                <a:solidFill>
                  <a:srgbClr val="000000"/>
                </a:solidFill>
                <a:latin typeface="Glass Antiqua"/>
                <a:ea typeface="+mn-lt"/>
                <a:cs typeface="+mn-lt"/>
              </a:rPr>
              <a:t> constructs a vocabulary with all unique words and calculates the frequency of each word in every class.</a:t>
            </a:r>
          </a:p>
          <a:p>
            <a:pPr algn="just">
              <a:buFont typeface="Arial"/>
              <a:buChar char="•"/>
            </a:pPr>
            <a:r>
              <a:rPr lang="en-US" sz="3350" dirty="0">
                <a:solidFill>
                  <a:srgbClr val="000000"/>
                </a:solidFill>
                <a:latin typeface="Glass Antiqua"/>
                <a:ea typeface="+mn-lt"/>
                <a:cs typeface="+mn-lt"/>
              </a:rPr>
              <a:t> Bayes' Theorem is applied to determine the probability that a document belongs to a specific class based on its words.</a:t>
            </a:r>
            <a:endParaRPr lang="en-US">
              <a:latin typeface="Glass Antiqua"/>
              <a:ea typeface="+mn-lt"/>
              <a:cs typeface="+mn-lt"/>
            </a:endParaRPr>
          </a:p>
          <a:p>
            <a:pPr algn="just">
              <a:buFont typeface="Arial"/>
              <a:buChar char="•"/>
            </a:pPr>
            <a:endParaRPr lang="en-US" sz="3350" dirty="0">
              <a:solidFill>
                <a:srgbClr val="000000"/>
              </a:solidFill>
              <a:latin typeface="Glass Antiqua"/>
              <a:ea typeface="+mn-lt"/>
              <a:cs typeface="+mn-lt"/>
            </a:endParaRPr>
          </a:p>
          <a:p>
            <a:pPr algn="just">
              <a:buFont typeface="Arial"/>
              <a:buChar char="•"/>
            </a:pPr>
            <a:r>
              <a:rPr lang="en-US" sz="3350" dirty="0">
                <a:solidFill>
                  <a:srgbClr val="000000"/>
                </a:solidFill>
                <a:latin typeface="Glass Antiqua"/>
                <a:ea typeface="+mn-lt"/>
                <a:cs typeface="+mn-lt"/>
              </a:rPr>
              <a:t> We chose this model because it is fast and efficient, works well with large datasets, and relies on word frequencies, which is exactly what the Bag of Words (</a:t>
            </a:r>
            <a:r>
              <a:rPr lang="en-US" sz="3350" dirty="0" err="1">
                <a:solidFill>
                  <a:srgbClr val="000000"/>
                </a:solidFill>
                <a:latin typeface="Glass Antiqua"/>
                <a:ea typeface="+mn-lt"/>
                <a:cs typeface="+mn-lt"/>
              </a:rPr>
              <a:t>BoW</a:t>
            </a:r>
            <a:r>
              <a:rPr lang="en-US" sz="3350" dirty="0">
                <a:solidFill>
                  <a:srgbClr val="000000"/>
                </a:solidFill>
                <a:latin typeface="Glass Antiqua"/>
                <a:ea typeface="+mn-lt"/>
                <a:cs typeface="+mn-lt"/>
              </a:rPr>
              <a:t>) approach provides.</a:t>
            </a:r>
            <a:endParaRPr lang="en-US" dirty="0">
              <a:latin typeface="Glass Antiqua"/>
              <a:ea typeface="+mn-lt"/>
              <a:cs typeface="+mn-lt"/>
            </a:endParaRPr>
          </a:p>
          <a:p>
            <a:pPr algn="just">
              <a:lnSpc>
                <a:spcPts val="4759"/>
              </a:lnSpc>
            </a:pPr>
            <a:endParaRPr lang="en-US" sz="3350">
              <a:solidFill>
                <a:srgbClr val="000000"/>
              </a:solidFill>
              <a:latin typeface="Glass Antiqua"/>
              <a:ea typeface="Glass Antiqua"/>
              <a:cs typeface="Glass Antiqua"/>
            </a:endParaRPr>
          </a:p>
          <a:p>
            <a:pPr algn="just">
              <a:lnSpc>
                <a:spcPts val="4759"/>
              </a:lnSpc>
            </a:pPr>
            <a:r>
              <a:rPr lang="en-US" sz="3350" dirty="0">
                <a:solidFill>
                  <a:srgbClr val="000000"/>
                </a:solidFill>
                <a:latin typeface="Glass Antiqua"/>
                <a:ea typeface="Glass Antiqua"/>
                <a:cs typeface="Glass Antiqua"/>
                <a:sym typeface="Glass Antiqua"/>
              </a:rPr>
              <a:t>.</a:t>
            </a:r>
            <a:endParaRPr lang="en-US" sz="3350" dirty="0">
              <a:solidFill>
                <a:srgbClr val="000000"/>
              </a:solidFill>
              <a:latin typeface="Glass Antiqua"/>
              <a:ea typeface="Glass Antiqua"/>
              <a:cs typeface="Glass Antiqu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318CB-9C72-65EC-BC62-AA533C2AAE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ACD6E9-B7AC-C637-15F1-EC8637201E6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sp>
        <p:nvSpPr>
          <p:cNvPr id="3" name="Freeform 3">
            <a:extLst>
              <a:ext uri="{FF2B5EF4-FFF2-40B4-BE49-F238E27FC236}">
                <a16:creationId xmlns:a16="http://schemas.microsoft.com/office/drawing/2014/main" id="{F46FCC50-6544-8137-F326-D368BF95989D}"/>
              </a:ext>
            </a:extLst>
          </p:cNvPr>
          <p:cNvSpPr/>
          <p:nvPr/>
        </p:nvSpPr>
        <p:spPr>
          <a:xfrm>
            <a:off x="14161312" y="-702184"/>
            <a:ext cx="4372111" cy="3306906"/>
          </a:xfrm>
          <a:custGeom>
            <a:avLst/>
            <a:gdLst/>
            <a:ahLst/>
            <a:cxnLst/>
            <a:rect l="l" t="t" r="r" b="b"/>
            <a:pathLst>
              <a:path w="4372111" h="3306906">
                <a:moveTo>
                  <a:pt x="0" y="0"/>
                </a:moveTo>
                <a:lnTo>
                  <a:pt x="4372111" y="0"/>
                </a:lnTo>
                <a:lnTo>
                  <a:pt x="4372111" y="3306906"/>
                </a:lnTo>
                <a:lnTo>
                  <a:pt x="0" y="3306906"/>
                </a:lnTo>
                <a:lnTo>
                  <a:pt x="0" y="0"/>
                </a:lnTo>
                <a:close/>
              </a:path>
            </a:pathLst>
          </a:custGeom>
          <a:blipFill>
            <a:blip r:embed="rId3">
              <a:alphaModFix amt="42000"/>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0BB98B72-99C2-5EEE-859C-7E8BA0A9736B}"/>
              </a:ext>
            </a:extLst>
          </p:cNvPr>
          <p:cNvSpPr/>
          <p:nvPr/>
        </p:nvSpPr>
        <p:spPr>
          <a:xfrm>
            <a:off x="11758097" y="5678057"/>
            <a:ext cx="7135220" cy="6330886"/>
          </a:xfrm>
          <a:custGeom>
            <a:avLst/>
            <a:gdLst/>
            <a:ahLst/>
            <a:cxnLst/>
            <a:rect l="l" t="t" r="r" b="b"/>
            <a:pathLst>
              <a:path w="7135220" h="6330886">
                <a:moveTo>
                  <a:pt x="0" y="0"/>
                </a:moveTo>
                <a:lnTo>
                  <a:pt x="7135220" y="0"/>
                </a:lnTo>
                <a:lnTo>
                  <a:pt x="7135220" y="6330887"/>
                </a:lnTo>
                <a:lnTo>
                  <a:pt x="0" y="6330887"/>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1E03CE99-081E-EB42-A495-36AE87EF2D7A}"/>
              </a:ext>
            </a:extLst>
          </p:cNvPr>
          <p:cNvSpPr/>
          <p:nvPr/>
        </p:nvSpPr>
        <p:spPr>
          <a:xfrm>
            <a:off x="-754483" y="-1363553"/>
            <a:ext cx="6803544" cy="6147930"/>
          </a:xfrm>
          <a:custGeom>
            <a:avLst/>
            <a:gdLst/>
            <a:ahLst/>
            <a:cxnLst/>
            <a:rect l="l" t="t" r="r" b="b"/>
            <a:pathLst>
              <a:path w="6803544" h="6147930">
                <a:moveTo>
                  <a:pt x="0" y="0"/>
                </a:moveTo>
                <a:lnTo>
                  <a:pt x="6803544" y="0"/>
                </a:lnTo>
                <a:lnTo>
                  <a:pt x="6803544" y="6147930"/>
                </a:lnTo>
                <a:lnTo>
                  <a:pt x="0" y="6147930"/>
                </a:lnTo>
                <a:lnTo>
                  <a:pt x="0" y="0"/>
                </a:lnTo>
                <a:close/>
              </a:path>
            </a:pathLst>
          </a:custGeom>
          <a:blipFill>
            <a:blip r:embed="rId7">
              <a:alphaModFix amt="58000"/>
              <a:extLst>
                <a:ext uri="{96DAC541-7B7A-43D3-8B79-37D633B846F1}">
                  <asvg:svgBlip xmlns:asvg="http://schemas.microsoft.com/office/drawing/2016/SVG/main" r:embed="rId8"/>
                </a:ext>
              </a:extLst>
            </a:blip>
            <a:stretch>
              <a:fillRect/>
            </a:stretch>
          </a:blipFill>
        </p:spPr>
      </p:sp>
      <p:grpSp>
        <p:nvGrpSpPr>
          <p:cNvPr id="6" name="Group 6">
            <a:extLst>
              <a:ext uri="{FF2B5EF4-FFF2-40B4-BE49-F238E27FC236}">
                <a16:creationId xmlns:a16="http://schemas.microsoft.com/office/drawing/2014/main" id="{97610C48-195E-6295-8CFA-BBFDCCE26685}"/>
              </a:ext>
            </a:extLst>
          </p:cNvPr>
          <p:cNvGrpSpPr/>
          <p:nvPr/>
        </p:nvGrpSpPr>
        <p:grpSpPr>
          <a:xfrm>
            <a:off x="842291" y="1028700"/>
            <a:ext cx="16603419" cy="8229600"/>
            <a:chOff x="0" y="0"/>
            <a:chExt cx="4372917" cy="2167467"/>
          </a:xfrm>
        </p:grpSpPr>
        <p:sp>
          <p:nvSpPr>
            <p:cNvPr id="7" name="Freeform 7">
              <a:extLst>
                <a:ext uri="{FF2B5EF4-FFF2-40B4-BE49-F238E27FC236}">
                  <a16:creationId xmlns:a16="http://schemas.microsoft.com/office/drawing/2014/main" id="{B44E3D64-B286-A198-C730-4B33DE0F3FE6}"/>
                </a:ext>
              </a:extLst>
            </p:cNvPr>
            <p:cNvSpPr/>
            <p:nvPr/>
          </p:nvSpPr>
          <p:spPr>
            <a:xfrm>
              <a:off x="0" y="0"/>
              <a:ext cx="4372917" cy="2167467"/>
            </a:xfrm>
            <a:custGeom>
              <a:avLst/>
              <a:gdLst/>
              <a:ahLst/>
              <a:cxnLst/>
              <a:rect l="l" t="t" r="r" b="b"/>
              <a:pathLst>
                <a:path w="4372917" h="2167467">
                  <a:moveTo>
                    <a:pt x="0" y="0"/>
                  </a:moveTo>
                  <a:lnTo>
                    <a:pt x="4372917" y="0"/>
                  </a:lnTo>
                  <a:lnTo>
                    <a:pt x="4372917" y="2167467"/>
                  </a:lnTo>
                  <a:lnTo>
                    <a:pt x="0" y="2167467"/>
                  </a:lnTo>
                  <a:close/>
                </a:path>
              </a:pathLst>
            </a:custGeom>
            <a:solidFill>
              <a:srgbClr val="FAE2C5">
                <a:alpha val="72941"/>
              </a:srgbClr>
            </a:solidFill>
          </p:spPr>
        </p:sp>
        <p:sp>
          <p:nvSpPr>
            <p:cNvPr id="8" name="TextBox 8">
              <a:extLst>
                <a:ext uri="{FF2B5EF4-FFF2-40B4-BE49-F238E27FC236}">
                  <a16:creationId xmlns:a16="http://schemas.microsoft.com/office/drawing/2014/main" id="{90E929FE-1FBC-8FCE-984F-8E5EEE103EDF}"/>
                </a:ext>
              </a:extLst>
            </p:cNvPr>
            <p:cNvSpPr txBox="1"/>
            <p:nvPr/>
          </p:nvSpPr>
          <p:spPr>
            <a:xfrm>
              <a:off x="0" y="-38100"/>
              <a:ext cx="4372917" cy="2205567"/>
            </a:xfrm>
            <a:prstGeom prst="rect">
              <a:avLst/>
            </a:prstGeom>
          </p:spPr>
          <p:txBody>
            <a:bodyPr lIns="50800" tIns="50800" rIns="50800" bIns="50800" rtlCol="0" anchor="ctr"/>
            <a:lstStyle/>
            <a:p>
              <a:pPr algn="just">
                <a:lnSpc>
                  <a:spcPts val="2659"/>
                </a:lnSpc>
                <a:spcBef>
                  <a:spcPct val="0"/>
                </a:spcBef>
              </a:pPr>
              <a:endParaRPr/>
            </a:p>
          </p:txBody>
        </p:sp>
      </p:grpSp>
      <p:sp>
        <p:nvSpPr>
          <p:cNvPr id="9" name="Freeform 9">
            <a:extLst>
              <a:ext uri="{FF2B5EF4-FFF2-40B4-BE49-F238E27FC236}">
                <a16:creationId xmlns:a16="http://schemas.microsoft.com/office/drawing/2014/main" id="{E3B390DC-EB39-FD1E-644D-837C78F6B824}"/>
              </a:ext>
            </a:extLst>
          </p:cNvPr>
          <p:cNvSpPr/>
          <p:nvPr/>
        </p:nvSpPr>
        <p:spPr>
          <a:xfrm rot="953624" flipH="1" flipV="1">
            <a:off x="-592410" y="8494973"/>
            <a:ext cx="2987406" cy="2259565"/>
          </a:xfrm>
          <a:custGeom>
            <a:avLst/>
            <a:gdLst/>
            <a:ahLst/>
            <a:cxnLst/>
            <a:rect l="l" t="t" r="r" b="b"/>
            <a:pathLst>
              <a:path w="2987406" h="2259565">
                <a:moveTo>
                  <a:pt x="2987405" y="2259565"/>
                </a:moveTo>
                <a:lnTo>
                  <a:pt x="0" y="2259565"/>
                </a:lnTo>
                <a:lnTo>
                  <a:pt x="0" y="0"/>
                </a:lnTo>
                <a:lnTo>
                  <a:pt x="2987405" y="0"/>
                </a:lnTo>
                <a:lnTo>
                  <a:pt x="2987405" y="225956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8B897040-DCB5-48A7-E868-9F02F9B3363E}"/>
              </a:ext>
            </a:extLst>
          </p:cNvPr>
          <p:cNvSpPr/>
          <p:nvPr/>
        </p:nvSpPr>
        <p:spPr>
          <a:xfrm>
            <a:off x="433944" y="546371"/>
            <a:ext cx="5444162" cy="9194258"/>
          </a:xfrm>
          <a:custGeom>
            <a:avLst/>
            <a:gdLst/>
            <a:ahLst/>
            <a:cxnLst/>
            <a:rect l="l" t="t" r="r" b="b"/>
            <a:pathLst>
              <a:path w="5444162" h="9194258">
                <a:moveTo>
                  <a:pt x="0" y="0"/>
                </a:moveTo>
                <a:lnTo>
                  <a:pt x="5444162" y="0"/>
                </a:lnTo>
                <a:lnTo>
                  <a:pt x="5444162" y="9194258"/>
                </a:lnTo>
                <a:lnTo>
                  <a:pt x="0" y="9194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a:extLst>
              <a:ext uri="{FF2B5EF4-FFF2-40B4-BE49-F238E27FC236}">
                <a16:creationId xmlns:a16="http://schemas.microsoft.com/office/drawing/2014/main" id="{E8F53027-C42C-F201-3DD6-F6BD0BAC04E5}"/>
              </a:ext>
            </a:extLst>
          </p:cNvPr>
          <p:cNvSpPr/>
          <p:nvPr/>
        </p:nvSpPr>
        <p:spPr>
          <a:xfrm flipH="1">
            <a:off x="12428691" y="597103"/>
            <a:ext cx="5444162" cy="9194258"/>
          </a:xfrm>
          <a:custGeom>
            <a:avLst/>
            <a:gdLst/>
            <a:ahLst/>
            <a:cxnLst/>
            <a:rect l="l" t="t" r="r" b="b"/>
            <a:pathLst>
              <a:path w="5444162" h="9194258">
                <a:moveTo>
                  <a:pt x="5444162" y="0"/>
                </a:moveTo>
                <a:lnTo>
                  <a:pt x="0" y="0"/>
                </a:lnTo>
                <a:lnTo>
                  <a:pt x="0" y="9194258"/>
                </a:lnTo>
                <a:lnTo>
                  <a:pt x="5444162" y="9194258"/>
                </a:lnTo>
                <a:lnTo>
                  <a:pt x="544416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a:extLst>
              <a:ext uri="{FF2B5EF4-FFF2-40B4-BE49-F238E27FC236}">
                <a16:creationId xmlns:a16="http://schemas.microsoft.com/office/drawing/2014/main" id="{17C8D28E-7B67-BAC3-3036-7485A0E89253}"/>
              </a:ext>
            </a:extLst>
          </p:cNvPr>
          <p:cNvSpPr txBox="1"/>
          <p:nvPr/>
        </p:nvSpPr>
        <p:spPr>
          <a:xfrm>
            <a:off x="4174578" y="1032455"/>
            <a:ext cx="9445783" cy="2394886"/>
          </a:xfrm>
          <a:prstGeom prst="rect">
            <a:avLst/>
          </a:prstGeom>
        </p:spPr>
        <p:txBody>
          <a:bodyPr wrap="square" lIns="0" tIns="0" rIns="0" bIns="0" rtlCol="0" anchor="t">
            <a:spAutoFit/>
          </a:bodyPr>
          <a:lstStyle/>
          <a:p>
            <a:pPr algn="ctr">
              <a:lnSpc>
                <a:spcPts val="9280"/>
              </a:lnSpc>
            </a:pPr>
            <a:r>
              <a:rPr lang="en-US" sz="8000" b="1">
                <a:solidFill>
                  <a:srgbClr val="000000"/>
                </a:solidFill>
                <a:latin typeface="Mak Bold"/>
                <a:ea typeface="Mak Bold"/>
                <a:cs typeface="Mak Bold"/>
                <a:sym typeface="Mak Bold"/>
              </a:rPr>
              <a:t>Analysis of the code</a:t>
            </a:r>
          </a:p>
        </p:txBody>
      </p:sp>
      <p:sp>
        <p:nvSpPr>
          <p:cNvPr id="13" name="TextBox 13">
            <a:extLst>
              <a:ext uri="{FF2B5EF4-FFF2-40B4-BE49-F238E27FC236}">
                <a16:creationId xmlns:a16="http://schemas.microsoft.com/office/drawing/2014/main" id="{C80E6ED2-3BB6-B800-E6D1-8E4860153A83}"/>
              </a:ext>
            </a:extLst>
          </p:cNvPr>
          <p:cNvSpPr txBox="1"/>
          <p:nvPr/>
        </p:nvSpPr>
        <p:spPr>
          <a:xfrm>
            <a:off x="1384804" y="3099059"/>
            <a:ext cx="15933010" cy="5755422"/>
          </a:xfrm>
          <a:prstGeom prst="rect">
            <a:avLst/>
          </a:prstGeom>
        </p:spPr>
        <p:txBody>
          <a:bodyPr wrap="square" lIns="0" tIns="0" rIns="0" bIns="0" rtlCol="0" anchor="t">
            <a:spAutoFit/>
          </a:bodyPr>
          <a:lstStyle/>
          <a:p>
            <a:pPr algn="just">
              <a:buFont typeface="Arial"/>
              <a:buChar char="•"/>
            </a:pPr>
            <a:r>
              <a:rPr lang="en-US" sz="3400">
                <a:solidFill>
                  <a:srgbClr val="000000"/>
                </a:solidFill>
                <a:latin typeface="Glass Antiqua"/>
                <a:ea typeface="+mn-lt"/>
                <a:cs typeface="+mn-lt"/>
                <a:sym typeface="Glass Antiqua"/>
              </a:rPr>
              <a:t>Loads poems from JSON files and groups them by author.</a:t>
            </a:r>
            <a:endParaRPr lang="en-US" sz="3400">
              <a:latin typeface="Glass Antiqua"/>
              <a:ea typeface="+mn-lt"/>
              <a:cs typeface="+mn-lt"/>
            </a:endParaRPr>
          </a:p>
          <a:p>
            <a:pPr algn="just">
              <a:buFont typeface="Arial"/>
              <a:buChar char="•"/>
            </a:pPr>
            <a:r>
              <a:rPr lang="en-US" sz="3400">
                <a:solidFill>
                  <a:srgbClr val="000000"/>
                </a:solidFill>
                <a:latin typeface="Glass Antiqua"/>
                <a:ea typeface="+mn-lt"/>
                <a:cs typeface="+mn-lt"/>
              </a:rPr>
              <a:t>Preprocesses the text by removing special characters and converting it into a list of words.</a:t>
            </a:r>
            <a:endParaRPr lang="en-US">
              <a:latin typeface="Glass Antiqua"/>
              <a:ea typeface="+mn-lt"/>
              <a:cs typeface="+mn-lt"/>
            </a:endParaRPr>
          </a:p>
          <a:p>
            <a:pPr algn="just">
              <a:buFont typeface="Arial"/>
              <a:buChar char="•"/>
            </a:pPr>
            <a:r>
              <a:rPr lang="en-US" sz="3400">
                <a:solidFill>
                  <a:srgbClr val="000000"/>
                </a:solidFill>
                <a:latin typeface="Glass Antiqua"/>
                <a:ea typeface="+mn-lt"/>
                <a:cs typeface="+mn-lt"/>
              </a:rPr>
              <a:t>Builds a unique vocabulary with all distinct words from the corpus (Bag of Words).</a:t>
            </a:r>
            <a:endParaRPr lang="en-US">
              <a:latin typeface="Glass Antiqua"/>
              <a:ea typeface="+mn-lt"/>
              <a:cs typeface="+mn-lt"/>
            </a:endParaRPr>
          </a:p>
          <a:p>
            <a:pPr algn="just">
              <a:buFont typeface="Arial"/>
              <a:buChar char="•"/>
            </a:pPr>
            <a:r>
              <a:rPr lang="en-US" sz="3400">
                <a:solidFill>
                  <a:srgbClr val="000000"/>
                </a:solidFill>
                <a:latin typeface="Glass Antiqua"/>
                <a:ea typeface="+mn-lt"/>
                <a:cs typeface="+mn-lt"/>
              </a:rPr>
              <a:t>Represents each poem as a numerical vector using the </a:t>
            </a:r>
            <a:r>
              <a:rPr lang="en-US" sz="3400" err="1">
                <a:solidFill>
                  <a:srgbClr val="000000"/>
                </a:solidFill>
                <a:latin typeface="Glass Antiqua"/>
                <a:ea typeface="+mn-lt"/>
                <a:cs typeface="+mn-lt"/>
              </a:rPr>
              <a:t>BoW</a:t>
            </a:r>
            <a:r>
              <a:rPr lang="en-US" sz="3400">
                <a:solidFill>
                  <a:srgbClr val="000000"/>
                </a:solidFill>
                <a:latin typeface="Glass Antiqua"/>
                <a:ea typeface="+mn-lt"/>
                <a:cs typeface="+mn-lt"/>
              </a:rPr>
              <a:t> model.</a:t>
            </a:r>
            <a:endParaRPr lang="en-US">
              <a:latin typeface="Glass Antiqua"/>
              <a:ea typeface="+mn-lt"/>
              <a:cs typeface="+mn-lt"/>
            </a:endParaRPr>
          </a:p>
          <a:p>
            <a:pPr algn="just">
              <a:buFont typeface="Arial"/>
              <a:buChar char="•"/>
            </a:pPr>
            <a:r>
              <a:rPr lang="en-US" sz="3400">
                <a:solidFill>
                  <a:srgbClr val="000000"/>
                </a:solidFill>
                <a:latin typeface="Glass Antiqua"/>
                <a:ea typeface="+mn-lt"/>
                <a:cs typeface="+mn-lt"/>
              </a:rPr>
              <a:t>Splits the data into 80% for training and 20% for testing.</a:t>
            </a:r>
            <a:endParaRPr lang="en-US">
              <a:latin typeface="Glass Antiqua"/>
              <a:ea typeface="+mn-lt"/>
              <a:cs typeface="+mn-lt"/>
            </a:endParaRPr>
          </a:p>
          <a:p>
            <a:pPr algn="just">
              <a:buFont typeface="Arial"/>
              <a:buChar char="•"/>
            </a:pPr>
            <a:r>
              <a:rPr lang="en-US" sz="3400">
                <a:latin typeface="Glass Antiqua"/>
                <a:ea typeface="+mn-lt"/>
                <a:cs typeface="+mn-lt"/>
              </a:rPr>
              <a:t>Trains a Naive Bayes model on the training data.</a:t>
            </a:r>
            <a:endParaRPr lang="en-US">
              <a:latin typeface="Glass Antiqua"/>
            </a:endParaRPr>
          </a:p>
          <a:p>
            <a:pPr algn="just">
              <a:buFont typeface="Arial"/>
              <a:buChar char="•"/>
            </a:pPr>
            <a:r>
              <a:rPr lang="en-US" sz="3400">
                <a:latin typeface="Glass Antiqua"/>
                <a:ea typeface="+mn-lt"/>
                <a:cs typeface="+mn-lt"/>
              </a:rPr>
              <a:t>Evaluates the model's accuracy on the test set.</a:t>
            </a:r>
            <a:endParaRPr lang="en-US">
              <a:latin typeface="Glass Antiqua"/>
            </a:endParaRPr>
          </a:p>
          <a:p>
            <a:pPr algn="just">
              <a:buFont typeface="Arial"/>
              <a:buChar char="•"/>
            </a:pPr>
            <a:r>
              <a:rPr lang="en-US" sz="3400">
                <a:latin typeface="Glass Antiqua"/>
                <a:ea typeface="+mn-lt"/>
                <a:cs typeface="+mn-lt"/>
              </a:rPr>
              <a:t>Allows the user to input a poem fragment, which is transformed into </a:t>
            </a:r>
            <a:r>
              <a:rPr lang="en-US" sz="3400" err="1">
                <a:latin typeface="Glass Antiqua"/>
                <a:ea typeface="+mn-lt"/>
                <a:cs typeface="+mn-lt"/>
              </a:rPr>
              <a:t>BoW</a:t>
            </a:r>
            <a:r>
              <a:rPr lang="en-US" sz="3400">
                <a:latin typeface="Glass Antiqua"/>
                <a:ea typeface="+mn-lt"/>
                <a:cs typeface="+mn-lt"/>
              </a:rPr>
              <a:t>, and then the model predicts the author.</a:t>
            </a:r>
            <a:endParaRPr lang="en-US">
              <a:latin typeface="Glass Antiqua"/>
            </a:endParaRPr>
          </a:p>
          <a:p>
            <a:pPr algn="just">
              <a:buFont typeface="Arial"/>
              <a:buChar char="•"/>
            </a:pPr>
            <a:r>
              <a:rPr lang="en-US" sz="3400">
                <a:latin typeface="Glass Antiqua"/>
                <a:ea typeface="+mn-lt"/>
                <a:cs typeface="+mn-lt"/>
              </a:rPr>
              <a:t>Saves the results in a CSV file.</a:t>
            </a:r>
            <a:endParaRPr lang="en-US">
              <a:latin typeface="Glass Antiqua"/>
            </a:endParaRPr>
          </a:p>
          <a:p>
            <a:pPr marL="285750" indent="-285750" algn="just">
              <a:buFont typeface="Arial,Sans-Serif"/>
              <a:buChar char="•"/>
            </a:pPr>
            <a:endParaRPr lang="en-US" sz="3400">
              <a:solidFill>
                <a:srgbClr val="000000"/>
              </a:solidFill>
              <a:latin typeface="Glass Antiqua"/>
              <a:ea typeface="Calibri"/>
              <a:cs typeface="Calibri"/>
            </a:endParaRPr>
          </a:p>
        </p:txBody>
      </p:sp>
    </p:spTree>
    <p:extLst>
      <p:ext uri="{BB962C8B-B14F-4D97-AF65-F5344CB8AC3E}">
        <p14:creationId xmlns:p14="http://schemas.microsoft.com/office/powerpoint/2010/main" val="1802214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Particularizare</PresentationFormat>
  <Slides>19</Slides>
  <Notes>0</Notes>
  <HiddenSlides>0</HiddenSlides>
  <ScaleCrop>false</ScaleCrop>
  <HeadingPairs>
    <vt:vector size="4" baseType="variant">
      <vt:variant>
        <vt:lpstr>Temă</vt:lpstr>
      </vt:variant>
      <vt:variant>
        <vt:i4>1</vt:i4>
      </vt:variant>
      <vt:variant>
        <vt:lpstr>Titluri diapozitive</vt:lpstr>
      </vt:variant>
      <vt:variant>
        <vt:i4>19</vt:i4>
      </vt:variant>
    </vt:vector>
  </HeadingPairs>
  <TitlesOfParts>
    <vt:vector size="20" baseType="lpstr">
      <vt:lpstr>Office Theme</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Beige Vintage Project History Presentation</dc:title>
  <cp:revision>254</cp:revision>
  <dcterms:created xsi:type="dcterms:W3CDTF">2006-08-16T00:00:00Z</dcterms:created>
  <dcterms:modified xsi:type="dcterms:W3CDTF">2025-03-25T19:09:18Z</dcterms:modified>
  <dc:identifier>DAGhzhKBpD0</dc:identifier>
</cp:coreProperties>
</file>